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19"/>
  </p:notesMasterIdLst>
  <p:sldIdLst>
    <p:sldId id="491" r:id="rId6"/>
    <p:sldId id="545" r:id="rId7"/>
    <p:sldId id="540" r:id="rId8"/>
    <p:sldId id="538" r:id="rId9"/>
    <p:sldId id="541" r:id="rId10"/>
    <p:sldId id="523" r:id="rId11"/>
    <p:sldId id="558" r:id="rId12"/>
    <p:sldId id="557" r:id="rId13"/>
    <p:sldId id="546" r:id="rId14"/>
    <p:sldId id="548" r:id="rId15"/>
    <p:sldId id="551" r:id="rId16"/>
    <p:sldId id="562" r:id="rId17"/>
    <p:sldId id="418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0B2117E-30F1-0DD7-4BEA-D352C5E43A64}" name="Giulia Conforto" initials="GC" userId="S::gc@ethinkenergy.onmicrosoft.com::9f239547-947f-4683-af31-e114c43c757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ACB"/>
    <a:srgbClr val="E01C3C"/>
    <a:srgbClr val="9F9F9F"/>
    <a:srgbClr val="ADADAD"/>
    <a:srgbClr val="AAABA3"/>
    <a:srgbClr val="ADAEA8"/>
    <a:srgbClr val="ABADA6"/>
    <a:srgbClr val="A7A5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45" autoAdjust="0"/>
    <p:restoredTop sz="93124" autoAdjust="0"/>
  </p:normalViewPr>
  <p:slideViewPr>
    <p:cSldViewPr snapToGrid="0" showGuides="1">
      <p:cViewPr varScale="1">
        <p:scale>
          <a:sx n="82" d="100"/>
          <a:sy n="82" d="100"/>
        </p:scale>
        <p:origin x="206" y="72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jpeg>
</file>

<file path=ppt/media/image3.png>
</file>

<file path=ppt/media/image4.png>
</file>

<file path=ppt/media/image5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E26D4B-A910-45B0-8370-2C1C519F6E46}" type="datetimeFigureOut">
              <a:rPr lang="en-GB" smtClean="0"/>
              <a:t>19/11/2024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04F6F0-5F4F-4F0E-8B66-03680A40BE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0480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04F6F0-5F4F-4F0E-8B66-03680A40BEF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91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04F6F0-5F4F-4F0E-8B66-03680A40BEF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42490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04F6F0-5F4F-4F0E-8B66-03680A40BEF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3498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04F6F0-5F4F-4F0E-8B66-03680A40BEF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4811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04F6F0-5F4F-4F0E-8B66-03680A40BEF0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750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7FB6C-660E-4E5B-B13D-11BDFE26A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64271C-D619-46FA-B512-2D202E9C5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FA3E6-B7C4-4AA8-8DA2-737BD5D2E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3DDDE-00AE-4B95-BD80-1235DCF3EFF0}" type="datetime1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A04D0-69CB-4FF1-8A59-EBF97BE1F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E997A-5A50-422A-A220-EC682F438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236471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7B138-1E86-410C-A5D1-765AA5575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9E8280-7A39-42ED-AF0D-501965EF1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627A5-20FA-4CEC-8ABE-779F6EEEF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9AFEF-6E3E-427D-BEC4-D4BEAD115740}" type="datetime1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C503E-B809-467E-8C4F-0C09D1B01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62FA1-A4F5-47A8-BD74-65A58950A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52530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E382B5-E88F-477C-999C-37DDEF4AFF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663635-E7FD-4401-9D3F-6ABC9CDC3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A3991-0631-4BC4-8204-55CA13733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573F2-E566-4A80-9794-4A65D9B50167}" type="datetime1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7BD86-A0A9-482E-9D2B-0D42D5182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DF4A3-0365-4E93-A55A-49C6CD8D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18411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7FB6C-660E-4E5B-B13D-11BDFE26A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64271C-D619-46FA-B512-2D202E9C5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FA3E6-B7C4-4AA8-8DA2-737BD5D2E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A04D0-69CB-4FF1-8A59-EBF97BE1F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E997A-5A50-422A-A220-EC682F438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22698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0E66-6AE2-4D6F-90A0-C4B475F63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B760E-FEE5-4A8C-8E64-906EC5A9F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BE8EC-2CC8-4C8F-8904-0F3D9ED85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88870-0ACE-499D-B325-27ED9AFC5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C056D-B64C-46D2-9F00-B54793865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816757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64411-91EB-4D65-9BE0-3EAA2CF59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9D292-6684-4F25-962E-2FA56F49C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ACBF0-9041-4E9B-AFFE-1560E907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44D60-C459-49AB-AD65-0C938DB87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28FEC-F44C-42AC-8192-5365F2A3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90346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CC750-19D4-479C-99BB-CAC3DE7D3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48D05-041C-47D1-98B8-6B94FEBD7A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B6EC5-B34C-4001-8FC2-5B22EF28B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52D4F1-9C67-489C-8191-2DC508C87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496B5B-D236-4800-95BD-1F92B9149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578D6-7034-4F69-B6A5-BE97EA1FD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137476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B7872-1E71-4F94-AACD-7E15F6EC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E6DE3-606A-402D-88A5-F9CEBB2F6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5EE5B6-28F0-448B-BEE3-4D8D01DAA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7A42FB-1AA1-4A6A-B5DB-A3CE7F1E58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2305E2-B97C-4A6A-BE2A-F846E74D59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E714D2-3F52-4B9F-9853-8B3B75FA4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00DF89-B0DF-42AF-BFE0-B0F5A9031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90E126-ABF5-46C5-9CF1-F6C5DBB38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005772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729B0-2606-4E0A-BE63-2F9B4F1E9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C479CF-391D-4005-B7E3-1EB9C75D8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FF5AC8-A8FF-4C44-923C-209E58CCE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3F4A78-0F9C-4C27-AD37-F151737A1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08238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1D662E-7B6F-4750-A600-A81D7BBB0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4D23B4-B6BE-4E2D-8E36-2D3EB914A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091F8C-28B2-4B7F-95D1-40F163DB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32008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25E33-3E9D-4A2B-AC27-8DC75AC20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5AD62-0B84-4F19-8403-BD6E5CE87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76CA86-BC39-4989-8FF8-7291E9D61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CA258-3C38-4936-88E0-4CC6C5AFE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D601B-37CC-4C9A-820F-4E402D5B7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31CF7-B5C4-4088-A2A7-FD37CE52D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66599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0E66-6AE2-4D6F-90A0-C4B475F63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B760E-FEE5-4A8C-8E64-906EC5A9F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BE8EC-2CC8-4C8F-8904-0F3D9ED85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72E1E-F135-4E64-986E-09B0D55251FA}" type="datetime1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88870-0ACE-499D-B325-27ED9AFC5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C056D-B64C-46D2-9F00-B54793865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91015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8A680-C83E-4E53-B313-0AFDA41DC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4E90DF-D7DB-4289-9523-841508257C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60E2F-D759-4969-9E4B-D124DEFFF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2C4A7-386A-4A8D-9033-47ADDBF28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83ED2-40F6-4C6E-9597-3BBDEF10A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3DEFA-ADFA-42CB-9B54-7318B23ED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7324478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7B138-1E86-410C-A5D1-765AA5575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9E8280-7A39-42ED-AF0D-501965EF1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627A5-20FA-4CEC-8ABE-779F6EEEF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C503E-B809-467E-8C4F-0C09D1B01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62FA1-A4F5-47A8-BD74-65A58950A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571387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E382B5-E88F-477C-999C-37DDEF4AFF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663635-E7FD-4401-9D3F-6ABC9CDC3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A3991-0631-4BC4-8204-55CA13733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7BD86-A0A9-482E-9D2B-0D42D5182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DF4A3-0365-4E93-A55A-49C6CD8D0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95419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64411-91EB-4D65-9BE0-3EAA2CF59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9D292-6684-4F25-962E-2FA56F49C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ACBF0-9041-4E9B-AFFE-1560E907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45DAC-A83A-49BA-8C1F-50A165CEA765}" type="datetime1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44D60-C459-49AB-AD65-0C938DB87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28FEC-F44C-42AC-8192-5365F2A3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85614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CC750-19D4-479C-99BB-CAC3DE7D3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48D05-041C-47D1-98B8-6B94FEBD7A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B6EC5-B34C-4001-8FC2-5B22EF28B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52D4F1-9C67-489C-8191-2DC508C87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5CBE9-9949-48F1-9096-FE9A4C92D0F2}" type="datetime1">
              <a:rPr lang="de-AT" smtClean="0"/>
              <a:t>19.11.2024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496B5B-D236-4800-95BD-1F92B9149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C578D6-7034-4F69-B6A5-BE97EA1FD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92601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B7872-1E71-4F94-AACD-7E15F6EC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E6DE3-606A-402D-88A5-F9CEBB2F6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5EE5B6-28F0-448B-BEE3-4D8D01DAA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7A42FB-1AA1-4A6A-B5DB-A3CE7F1E58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2305E2-B97C-4A6A-BE2A-F846E74D59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E714D2-3F52-4B9F-9853-8B3B75FA4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F2953-DA76-4368-B543-724BA594C67C}" type="datetime1">
              <a:rPr lang="de-AT" smtClean="0"/>
              <a:t>19.11.2024</a:t>
            </a:fld>
            <a:endParaRPr lang="de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00DF89-B0DF-42AF-BFE0-B0F5A9031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90E126-ABF5-46C5-9CF1-F6C5DBB38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79335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729B0-2606-4E0A-BE63-2F9B4F1E9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C479CF-391D-4005-B7E3-1EB9C75D8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3FD7-E41E-469E-B9BA-FE8A132C850C}" type="datetime1">
              <a:rPr lang="de-AT" smtClean="0"/>
              <a:t>19.11.2024</a:t>
            </a:fld>
            <a:endParaRPr lang="de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FF5AC8-A8FF-4C44-923C-209E58CCE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3F4A78-0F9C-4C27-AD37-F151737A1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80278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1D662E-7B6F-4750-A600-A81D7BBB0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5A063-FCEF-402B-BDA0-42DF5C16BAC2}" type="datetime1">
              <a:rPr lang="de-AT" smtClean="0"/>
              <a:t>19.11.2024</a:t>
            </a:fld>
            <a:endParaRPr lang="de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4D23B4-B6BE-4E2D-8E36-2D3EB914A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091F8C-28B2-4B7F-95D1-40F163DB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72380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25E33-3E9D-4A2B-AC27-8DC75AC20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5AD62-0B84-4F19-8403-BD6E5CE87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76CA86-BC39-4989-8FF8-7291E9D61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CA258-3C38-4936-88E0-4CC6C5AFE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197-3197-4301-842D-69CFC27A4B24}" type="datetime1">
              <a:rPr lang="de-AT" smtClean="0"/>
              <a:t>19.11.2024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D601B-37CC-4C9A-820F-4E402D5B7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31CF7-B5C4-4088-A2A7-FD37CE52D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8770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8A680-C83E-4E53-B313-0AFDA41DC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4E90DF-D7DB-4289-9523-841508257C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60E2F-D759-4969-9E4B-D124DEFFFD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2C4A7-386A-4A8D-9033-47ADDBF28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4041A-617E-4C9E-B289-5B14EC55E85A}" type="datetime1">
              <a:rPr lang="de-AT" smtClean="0"/>
              <a:t>19.11.2024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083ED2-40F6-4C6E-9597-3BBDEF10A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3DEFA-ADFA-42CB-9B54-7318B23ED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56763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E7C14F-B920-4CAF-9F7A-67E51E80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63299C-4ED8-4927-BFD1-6870F53423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610E8-F0CF-4F47-B15F-497A08F8A2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2D9F9-A060-48D9-BE3F-1258006B2FA6}" type="datetime1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D5382-6D54-4510-ACC2-30B776BE01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1C544-3757-4761-B075-87EA05222F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9CA2C1D0-F753-F084-3215-89DC4BB6329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294004"/>
            <a:ext cx="1721482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113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E7C14F-B920-4CAF-9F7A-67E51E80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63299C-4ED8-4927-BFD1-6870F53423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610E8-F0CF-4F47-B15F-497A08F8A2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9461A-810D-49A8-88CC-6C96AA86558A}" type="datetimeFigureOut">
              <a:rPr lang="de-AT" smtClean="0"/>
              <a:t>19.11.2024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D5382-6D54-4510-ACC2-30B776BE01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1C544-3757-4761-B075-87EA05222F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E2C0D-358D-455E-B7B4-2BA280FC8E87}" type="slidenum">
              <a:rPr lang="de-AT" smtClean="0"/>
              <a:t>‹#›</a:t>
            </a:fld>
            <a:endParaRPr lang="de-AT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9CA2C1D0-F753-F084-3215-89DC4BB6329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294004"/>
            <a:ext cx="1721482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834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zenodo.org/records/13886860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phea.eu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Mid9XFEtV3HcteWN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ool.coollifeproject.eu/map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ollife.revolve.media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B7440-1737-E554-AF2C-426EFA1BD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E9A2CA7F-F756-5005-04D6-63FD38FFC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A8DB409-BDD7-B09F-102B-534279B030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23391"/>
          <a:stretch/>
        </p:blipFill>
        <p:spPr bwMode="auto">
          <a:xfrm flipH="1">
            <a:off x="-1632011" y="10"/>
            <a:ext cx="1219198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93E71B2-A831-C914-9559-015BD9D80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45C398-49D3-507B-8417-CA896E33E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599" y="1537699"/>
            <a:ext cx="4125227" cy="2685976"/>
          </a:xfrm>
        </p:spPr>
        <p:txBody>
          <a:bodyPr anchor="t">
            <a:noAutofit/>
          </a:bodyPr>
          <a:lstStyle/>
          <a:p>
            <a:pPr algn="l"/>
            <a:r>
              <a:rPr lang="en-GB" sz="3300" b="1" dirty="0">
                <a:solidFill>
                  <a:schemeClr val="accent2"/>
                </a:solidFill>
                <a:cs typeface="Arial" panose="020B0604020202020204" pitchFamily="34" charset="0"/>
              </a:rPr>
              <a:t>Tools and data to decarbonize cities: </a:t>
            </a:r>
            <a:r>
              <a:rPr lang="en-GB" sz="3300" b="1" dirty="0" err="1">
                <a:solidFill>
                  <a:schemeClr val="accent2"/>
                </a:solidFill>
                <a:cs typeface="Arial" panose="020B0604020202020204" pitchFamily="34" charset="0"/>
              </a:rPr>
              <a:t>Citiwatts</a:t>
            </a:r>
            <a:r>
              <a:rPr lang="en-GB" sz="3300" b="1" dirty="0">
                <a:solidFill>
                  <a:schemeClr val="accent2"/>
                </a:solidFill>
                <a:cs typeface="Arial" panose="020B0604020202020204" pitchFamily="34" charset="0"/>
              </a:rPr>
              <a:t>, CoolLIFE and an EU-27 Mapping of Financing Schemes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9B944-CABD-4D28-6E6C-94E90D919F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589155"/>
            <a:ext cx="4125225" cy="2017076"/>
          </a:xfrm>
        </p:spPr>
        <p:txBody>
          <a:bodyPr>
            <a:noAutofit/>
          </a:bodyPr>
          <a:lstStyle/>
          <a:p>
            <a:pPr algn="l">
              <a:spcBef>
                <a:spcPts val="600"/>
              </a:spcBef>
            </a:pPr>
            <a:r>
              <a:rPr lang="en-GB" sz="2200" b="1" dirty="0">
                <a:latin typeface="+mj-lt"/>
                <a:cs typeface="Arial" panose="020B0604020202020204" pitchFamily="34" charset="0"/>
              </a:rPr>
              <a:t>Giulia Conforto </a:t>
            </a:r>
            <a:br>
              <a:rPr lang="en-GB" sz="2200" b="1" dirty="0">
                <a:latin typeface="+mj-lt"/>
                <a:cs typeface="Arial" panose="020B0604020202020204" pitchFamily="34" charset="0"/>
              </a:rPr>
            </a:br>
            <a:r>
              <a:rPr lang="en-GB" sz="2200" dirty="0">
                <a:latin typeface="+mj-lt"/>
                <a:cs typeface="Arial" panose="020B0604020202020204" pitchFamily="34" charset="0"/>
              </a:rPr>
              <a:t>e-think energy research</a:t>
            </a:r>
            <a:endParaRPr lang="en-GB" sz="2200" b="1" dirty="0">
              <a:latin typeface="+mj-lt"/>
              <a:cs typeface="Arial" panose="020B0604020202020204" pitchFamily="34" charset="0"/>
            </a:endParaRPr>
          </a:p>
          <a:p>
            <a:pPr algn="l">
              <a:spcBef>
                <a:spcPts val="600"/>
              </a:spcBef>
            </a:pPr>
            <a:r>
              <a:rPr lang="en-GB" sz="2200" b="1" dirty="0">
                <a:latin typeface="+mj-lt"/>
                <a:cs typeface="Arial" panose="020B0604020202020204" pitchFamily="34" charset="0"/>
              </a:rPr>
              <a:t>Mostafa Fallahnejad</a:t>
            </a:r>
            <a:r>
              <a:rPr lang="en-GB" sz="2200" dirty="0">
                <a:latin typeface="+mj-lt"/>
                <a:cs typeface="Arial" panose="020B0604020202020204" pitchFamily="34" charset="0"/>
              </a:rPr>
              <a:t>,</a:t>
            </a:r>
            <a:r>
              <a:rPr lang="en-GB" sz="2200" b="1" dirty="0">
                <a:latin typeface="+mj-lt"/>
                <a:cs typeface="Arial" panose="020B0604020202020204" pitchFamily="34" charset="0"/>
              </a:rPr>
              <a:t> </a:t>
            </a:r>
            <a:r>
              <a:rPr lang="en-GB" sz="2200" dirty="0">
                <a:latin typeface="+mj-lt"/>
                <a:cs typeface="Arial" panose="020B0604020202020204" pitchFamily="34" charset="0"/>
              </a:rPr>
              <a:t>TU Wien</a:t>
            </a:r>
            <a:br>
              <a:rPr lang="en-GB" sz="2200" b="1" dirty="0">
                <a:latin typeface="+mj-lt"/>
                <a:cs typeface="Arial" panose="020B0604020202020204" pitchFamily="34" charset="0"/>
              </a:rPr>
            </a:br>
            <a:r>
              <a:rPr lang="en-GB" sz="2200" b="1" dirty="0">
                <a:latin typeface="+mj-lt"/>
                <a:cs typeface="Arial" panose="020B0604020202020204" pitchFamily="34" charset="0"/>
              </a:rPr>
              <a:t>Aadit Malla</a:t>
            </a:r>
            <a:r>
              <a:rPr lang="en-GB" sz="2200" dirty="0">
                <a:latin typeface="+mj-lt"/>
                <a:cs typeface="Arial" panose="020B0604020202020204" pitchFamily="34" charset="0"/>
              </a:rPr>
              <a:t>, TU Wien</a:t>
            </a:r>
          </a:p>
          <a:p>
            <a:pPr algn="l">
              <a:spcBef>
                <a:spcPts val="600"/>
              </a:spcBef>
            </a:pPr>
            <a:r>
              <a:rPr lang="en-GB" sz="2200" b="1" dirty="0">
                <a:latin typeface="+mj-lt"/>
                <a:cs typeface="Arial" panose="020B0604020202020204" pitchFamily="34" charset="0"/>
              </a:rPr>
              <a:t>DSC Europe 2024</a:t>
            </a:r>
          </a:p>
          <a:p>
            <a:pPr algn="l">
              <a:spcBef>
                <a:spcPts val="600"/>
              </a:spcBef>
            </a:pPr>
            <a:r>
              <a:rPr lang="en-GB" sz="2200" dirty="0">
                <a:latin typeface="+mj-lt"/>
                <a:cs typeface="Arial" panose="020B0604020202020204" pitchFamily="34" charset="0"/>
              </a:rPr>
              <a:t>November 18</a:t>
            </a:r>
            <a:r>
              <a:rPr lang="en-GB" sz="2200" baseline="30000" dirty="0">
                <a:latin typeface="+mj-lt"/>
                <a:cs typeface="Arial" panose="020B0604020202020204" pitchFamily="34" charset="0"/>
              </a:rPr>
              <a:t>th</a:t>
            </a:r>
            <a:r>
              <a:rPr lang="en-GB" sz="2200" dirty="0">
                <a:latin typeface="+mj-lt"/>
                <a:cs typeface="Arial" panose="020B0604020202020204" pitchFamily="34" charset="0"/>
              </a:rPr>
              <a:t>, 2024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D069584-DA88-700C-9AAE-74887841F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C9AB754F-7B64-627B-B4FA-C8B66ED4A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471428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6E269980-73B6-E47C-D347-6B2A98D9D1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0689" y="625683"/>
            <a:ext cx="2329755" cy="9744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0140A6-FBBC-BEC4-4578-2D7663D73C31}"/>
              </a:ext>
            </a:extLst>
          </p:cNvPr>
          <p:cNvSpPr txBox="1"/>
          <p:nvPr/>
        </p:nvSpPr>
        <p:spPr>
          <a:xfrm>
            <a:off x="0" y="6577784"/>
            <a:ext cx="15840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Credit: </a:t>
            </a:r>
            <a:r>
              <a:rPr lang="en-GB" sz="1200" dirty="0" err="1">
                <a:solidFill>
                  <a:schemeClr val="bg1"/>
                </a:solidFill>
              </a:rPr>
              <a:t>BanksPhotos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0624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82906B-61A3-CD70-D1A9-1F8CDB83D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87CD9727-AFFD-A6B7-D633-01BC38C4F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894450AD-4EAD-F060-21F6-33FB4BB88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2E5974CF-DA0B-D77B-F3EC-207330D8F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72251A-3A72-7FA1-64D6-626C275CB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5CD48-80A2-F427-BEE2-86DEFD985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4768" y="218440"/>
            <a:ext cx="10168128" cy="117957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GB" sz="4400" b="1" dirty="0"/>
              <a:t>Download the full Mapping of </a:t>
            </a:r>
            <a:br>
              <a:rPr lang="en-GB" sz="4400" b="1" dirty="0"/>
            </a:br>
            <a:r>
              <a:rPr lang="en-GB" sz="4400" b="1" dirty="0"/>
              <a:t>Financing Instruments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05F9C9E2-2D2D-E966-03F7-AF756867F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294004"/>
            <a:ext cx="1721482" cy="720000"/>
          </a:xfrm>
          <a:prstGeom prst="rect">
            <a:avLst/>
          </a:prstGeom>
        </p:spPr>
      </p:pic>
      <p:sp>
        <p:nvSpPr>
          <p:cNvPr id="108" name="Slide Number Placeholder 107">
            <a:extLst>
              <a:ext uri="{FF2B5EF4-FFF2-40B4-BE49-F238E27FC236}">
                <a16:creationId xmlns:a16="http://schemas.microsoft.com/office/drawing/2014/main" id="{330708A0-03BB-B387-9E73-E48BBCE4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25610741-8B97-FF82-8DD4-9DBAFFB3A8CF}"/>
              </a:ext>
            </a:extLst>
          </p:cNvPr>
          <p:cNvSpPr txBox="1">
            <a:spLocks/>
          </p:cNvSpPr>
          <p:nvPr/>
        </p:nvSpPr>
        <p:spPr>
          <a:xfrm>
            <a:off x="2623192" y="5490498"/>
            <a:ext cx="6757639" cy="966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300" b="0" kern="1200" baseline="0">
                <a:solidFill>
                  <a:schemeClr val="accent2">
                    <a:lumMod val="75000"/>
                  </a:schemeClr>
                </a:solidFill>
                <a:effectLst/>
                <a:latin typeface="Weissenhof Grotesk Md" panose="020B0603030401020104" pitchFamily="34" charset="0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de-AT" sz="2800" dirty="0">
                <a:solidFill>
                  <a:schemeClr val="tx1"/>
                </a:solidFill>
                <a:hlinkClick r:id="rId3"/>
              </a:rPr>
              <a:t>https://zenodo.org/records/13886860</a:t>
            </a:r>
            <a:r>
              <a:rPr lang="de-AT" sz="2800" dirty="0">
                <a:solidFill>
                  <a:schemeClr val="tx1"/>
                </a:solidFill>
              </a:rPr>
              <a:t> </a:t>
            </a:r>
            <a:br>
              <a:rPr lang="de-AT" sz="2800" dirty="0">
                <a:solidFill>
                  <a:schemeClr val="tx1"/>
                </a:solidFill>
              </a:rPr>
            </a:br>
            <a:r>
              <a:rPr lang="de-AT" sz="2800" dirty="0" err="1">
                <a:solidFill>
                  <a:schemeClr val="tx1"/>
                </a:solidFill>
              </a:rPr>
              <a:t>Full</a:t>
            </a:r>
            <a:r>
              <a:rPr lang="de-AT" sz="2800" dirty="0">
                <a:solidFill>
                  <a:schemeClr val="tx1"/>
                </a:solidFill>
              </a:rPr>
              <a:t> Dataset: Building </a:t>
            </a:r>
            <a:r>
              <a:rPr lang="de-AT" sz="2800" dirty="0" err="1">
                <a:solidFill>
                  <a:schemeClr val="tx1"/>
                </a:solidFill>
              </a:rPr>
              <a:t>Decarb</a:t>
            </a:r>
            <a:r>
              <a:rPr lang="de-AT" sz="2800" dirty="0">
                <a:solidFill>
                  <a:schemeClr val="tx1"/>
                </a:solidFill>
              </a:rPr>
              <a:t>., H&amp;C and DHC</a:t>
            </a:r>
            <a:endParaRPr lang="en-GB" sz="2800" dirty="0">
              <a:solidFill>
                <a:schemeClr val="tx1"/>
              </a:solidFill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6D79E6E-58CB-A9DD-CAE2-1613B10FC3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87511" y="1936779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876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82906B-61A3-CD70-D1A9-1F8CDB83D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87CD9727-AFFD-A6B7-D633-01BC38C4F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894450AD-4EAD-F060-21F6-33FB4BB88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2E5974CF-DA0B-D77B-F3EC-207330D8F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72251A-3A72-7FA1-64D6-626C275CB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5CD48-80A2-F427-BEE2-86DEFD985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4768" y="2184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GB" sz="4400" b="1" dirty="0"/>
              <a:t>SAPHEA</a:t>
            </a:r>
            <a:endParaRPr lang="en-US" sz="4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05F9C9E2-2D2D-E966-03F7-AF756867F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294004"/>
            <a:ext cx="1721482" cy="720000"/>
          </a:xfrm>
          <a:prstGeom prst="rect">
            <a:avLst/>
          </a:prstGeom>
        </p:spPr>
      </p:pic>
      <p:sp>
        <p:nvSpPr>
          <p:cNvPr id="108" name="Slide Number Placeholder 107">
            <a:extLst>
              <a:ext uri="{FF2B5EF4-FFF2-40B4-BE49-F238E27FC236}">
                <a16:creationId xmlns:a16="http://schemas.microsoft.com/office/drawing/2014/main" id="{330708A0-03BB-B387-9E73-E48BBCE4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980F04-DF71-A156-2EA4-2CF3CE30378F}"/>
              </a:ext>
            </a:extLst>
          </p:cNvPr>
          <p:cNvSpPr txBox="1"/>
          <p:nvPr/>
        </p:nvSpPr>
        <p:spPr>
          <a:xfrm>
            <a:off x="641820" y="1584016"/>
            <a:ext cx="109126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2200" b="1" dirty="0"/>
              <a:t>SAPHEA Market Uptake Hub: </a:t>
            </a:r>
            <a:r>
              <a:rPr lang="en-GB" sz="2200" dirty="0">
                <a:hlinkClick r:id="rId3"/>
              </a:rPr>
              <a:t>https://www.saphea.eu/</a:t>
            </a:r>
            <a:r>
              <a:rPr lang="en-GB" sz="2200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43D699-DEDF-FCFB-29E3-A9EB2EA424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0"/>
          <a:stretch/>
        </p:blipFill>
        <p:spPr>
          <a:xfrm>
            <a:off x="1554043" y="2081329"/>
            <a:ext cx="9009806" cy="4727315"/>
          </a:xfrm>
          <a:prstGeom prst="rect">
            <a:avLst/>
          </a:prstGeom>
        </p:spPr>
      </p:pic>
      <p:pic>
        <p:nvPicPr>
          <p:cNvPr id="11" name="Picture 12" descr="SAPHEA – Egec">
            <a:extLst>
              <a:ext uri="{FF2B5EF4-FFF2-40B4-BE49-F238E27FC236}">
                <a16:creationId xmlns:a16="http://schemas.microsoft.com/office/drawing/2014/main" id="{AC0E8297-637C-2173-C964-FC0FA2F99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188" y="470803"/>
            <a:ext cx="2425263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3330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E6F18F-3317-3400-7EF6-6D17AEF6D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6696F35C-2871-B0E1-C284-EE1386D8B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79FF83F2-802C-C2A1-4365-10FF547C9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88B524A7-85C5-52A7-EAD8-373C035A8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41319D-6A46-2C84-4478-667C986E2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CB6EF-C57A-8EAE-D03F-5CC97934A2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4768" y="2184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GB" sz="4400" b="1" dirty="0"/>
              <a:t>Please give us your feedback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67BF51B3-8DB9-F4F6-31ED-024FD91B74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294004"/>
            <a:ext cx="1721482" cy="720000"/>
          </a:xfrm>
          <a:prstGeom prst="rect">
            <a:avLst/>
          </a:prstGeom>
        </p:spPr>
      </p:pic>
      <p:sp>
        <p:nvSpPr>
          <p:cNvPr id="108" name="Slide Number Placeholder 107">
            <a:extLst>
              <a:ext uri="{FF2B5EF4-FFF2-40B4-BE49-F238E27FC236}">
                <a16:creationId xmlns:a16="http://schemas.microsoft.com/office/drawing/2014/main" id="{3E2F40E6-AAE8-B17B-C762-A93676990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platzhalter 3">
            <a:extLst>
              <a:ext uri="{FF2B5EF4-FFF2-40B4-BE49-F238E27FC236}">
                <a16:creationId xmlns:a16="http://schemas.microsoft.com/office/drawing/2014/main" id="{FD45D91B-242E-5EB6-3ADF-D2ECF18A0C9D}"/>
              </a:ext>
            </a:extLst>
          </p:cNvPr>
          <p:cNvSpPr txBox="1">
            <a:spLocks/>
          </p:cNvSpPr>
          <p:nvPr/>
        </p:nvSpPr>
        <p:spPr>
          <a:xfrm>
            <a:off x="2623192" y="5490498"/>
            <a:ext cx="6757639" cy="9667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300" b="0" kern="1200" baseline="0">
                <a:solidFill>
                  <a:schemeClr val="accent2">
                    <a:lumMod val="75000"/>
                  </a:schemeClr>
                </a:solidFill>
                <a:effectLst/>
                <a:latin typeface="Weissenhof Grotesk Md" panose="020B0603030401020104" pitchFamily="34" charset="0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de-AT" sz="2800" dirty="0">
                <a:solidFill>
                  <a:schemeClr val="tx1"/>
                </a:solidFill>
                <a:hlinkClick r:id="rId3"/>
              </a:rPr>
              <a:t>https://forms.gle/Mid9XFEtV3HcteWN6</a:t>
            </a:r>
            <a:r>
              <a:rPr lang="de-AT" sz="2800" dirty="0">
                <a:solidFill>
                  <a:schemeClr val="tx1"/>
                </a:solidFill>
              </a:rPr>
              <a:t> </a:t>
            </a:r>
            <a:endParaRPr lang="en-GB" sz="2800" dirty="0">
              <a:solidFill>
                <a:schemeClr val="tx1"/>
              </a:solidFill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C047A21-619D-66BC-8F61-18DF1BAFB1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87511" y="1936779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17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322B6F9C-14AB-1935-66F1-6F803142E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42000" y="-931346"/>
            <a:ext cx="12276000" cy="7789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" name="Rectangle 121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EDD505-63C1-4CBA-9C11-A994386BEE04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Thank you for your attention!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ChangeAspect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ChangeAspect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71515C3D-A797-116E-6967-AB0527A8C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518" y="1275239"/>
            <a:ext cx="3442963" cy="1440000"/>
          </a:xfrm>
          <a:prstGeom prst="rect">
            <a:avLst/>
          </a:prstGeom>
          <a:noFill/>
        </p:spPr>
      </p:pic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28301FAF-EAC4-3402-CB98-160C69195C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000" y="2960451"/>
            <a:ext cx="1800000" cy="1800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946FC8-E1AF-E913-F732-3F6645E7718E}"/>
              </a:ext>
            </a:extLst>
          </p:cNvPr>
          <p:cNvSpPr txBox="1"/>
          <p:nvPr/>
        </p:nvSpPr>
        <p:spPr>
          <a:xfrm>
            <a:off x="498591" y="-10489"/>
            <a:ext cx="11210925" cy="11262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Giulia Conforto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conforto@e-think.ac.at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D413C-3379-2981-879A-F9AC0D85E0C4}"/>
              </a:ext>
            </a:extLst>
          </p:cNvPr>
          <p:cNvSpPr txBox="1"/>
          <p:nvPr/>
        </p:nvSpPr>
        <p:spPr>
          <a:xfrm>
            <a:off x="0" y="6577784"/>
            <a:ext cx="11063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Credit: 1xpert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02AB56-A43C-2401-CEC1-99D9D7D17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E2C0D-358D-455E-B7B4-2BA280FC8E87}" type="slidenum">
              <a:rPr lang="de-AT" smtClean="0"/>
              <a:t>13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81291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1633A1-701E-414E-21DA-E408263F7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11B56F06-A782-7295-4F4C-2BA0CDF2A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E220D090-B398-AC6B-9246-47C4D7C588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E20338EC-C9B2-40B9-A3F3-5300D5B77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B5FDB-F2AB-DC49-10BD-2AFD4A7104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561" y="250257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200" b="1" kern="1200" dirty="0">
                <a:solidFill>
                  <a:schemeClr val="tx1"/>
                </a:solidFill>
                <a:ea typeface="Open Sans SemiCondensed Light" pitchFamily="2" charset="0"/>
                <a:cs typeface="Open Sans SemiCondensed Light" pitchFamily="2" charset="0"/>
              </a:rPr>
              <a:t>Table </a:t>
            </a:r>
            <a:r>
              <a:rPr lang="de-DE" sz="4200" b="1" kern="1200" dirty="0" err="1">
                <a:solidFill>
                  <a:schemeClr val="tx1"/>
                </a:solidFill>
                <a:ea typeface="Open Sans SemiCondensed Light" pitchFamily="2" charset="0"/>
                <a:cs typeface="Open Sans SemiCondensed Light" pitchFamily="2" charset="0"/>
              </a:rPr>
              <a:t>of</a:t>
            </a:r>
            <a:r>
              <a:rPr lang="de-DE" sz="4200" b="1" kern="1200" dirty="0">
                <a:solidFill>
                  <a:schemeClr val="tx1"/>
                </a:solidFill>
                <a:ea typeface="Open Sans SemiCondensed Light" pitchFamily="2" charset="0"/>
                <a:cs typeface="Open Sans SemiCondensed Light" pitchFamily="2" charset="0"/>
              </a:rPr>
              <a:t> </a:t>
            </a:r>
            <a:r>
              <a:rPr lang="de-DE" sz="4200" b="1" kern="1200" dirty="0" err="1">
                <a:solidFill>
                  <a:schemeClr val="tx1"/>
                </a:solidFill>
                <a:ea typeface="Open Sans SemiCondensed Light" pitchFamily="2" charset="0"/>
                <a:cs typeface="Open Sans SemiCondensed Light" pitchFamily="2" charset="0"/>
              </a:rPr>
              <a:t>contents</a:t>
            </a:r>
            <a:endParaRPr lang="en-US" sz="4200" b="1" kern="1200" dirty="0">
              <a:solidFill>
                <a:schemeClr val="tx1"/>
              </a:solidFill>
              <a:ea typeface="Open Sans SemiCondensed Light" pitchFamily="2" charset="0"/>
              <a:cs typeface="Open Sans SemiCondensed Light" pitchFamily="2" charset="0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DD9CF5E-C8E3-459C-12EC-77D6DDE79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00415D3-CF17-2821-5DC4-61A9B01ED3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395604"/>
            <a:ext cx="1721482" cy="7200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07F5B6-3BC7-F569-844C-F99A5B9E0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5EE242-0B41-4901-4E2B-FFFD85897539}"/>
              </a:ext>
            </a:extLst>
          </p:cNvPr>
          <p:cNvSpPr txBox="1"/>
          <p:nvPr/>
        </p:nvSpPr>
        <p:spPr>
          <a:xfrm>
            <a:off x="809965" y="1990898"/>
            <a:ext cx="1031972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2400" dirty="0" err="1"/>
              <a:t>Citiwatts</a:t>
            </a:r>
            <a:r>
              <a:rPr lang="en-GB" sz="2400" dirty="0"/>
              <a:t>: further advancing the </a:t>
            </a:r>
            <a:r>
              <a:rPr lang="en-GB" sz="2400" dirty="0" err="1"/>
              <a:t>Hotmpas</a:t>
            </a:r>
            <a:r>
              <a:rPr lang="en-GB" sz="2400" dirty="0"/>
              <a:t> Toolbox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2400" dirty="0"/>
              <a:t>CoolLIFE Tool: functionalities and Calculation Modules to meet sustainably the growing space cooling demand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2400" dirty="0"/>
              <a:t>CoolLIFE Knowledge Hub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2400" dirty="0"/>
              <a:t>EU-27 mapping of financing instruments: Zenodo &amp; RHC Accelerator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2400" dirty="0"/>
              <a:t>SAPHEA Knowledge Hub: focus on Geothermal DHC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Ø"/>
            </a:pPr>
            <a:r>
              <a:rPr lang="en-GB" sz="24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441516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1633A1-701E-414E-21DA-E408263F7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11B56F06-A782-7295-4F4C-2BA0CDF2A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E220D090-B398-AC6B-9246-47C4D7C588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E20338EC-C9B2-40B9-A3F3-5300D5B77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B5FDB-F2AB-DC49-10BD-2AFD4A7104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561" y="250257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200" b="1" dirty="0">
                <a:ea typeface="Open Sans SemiCondensed Light" pitchFamily="2" charset="0"/>
                <a:cs typeface="Open Sans SemiCondensed Light" pitchFamily="2" charset="0"/>
              </a:rPr>
              <a:t>Financing </a:t>
            </a:r>
            <a:r>
              <a:rPr lang="de-DE" sz="4200" b="1" dirty="0" err="1">
                <a:ea typeface="Open Sans SemiCondensed Light" pitchFamily="2" charset="0"/>
                <a:cs typeface="Open Sans SemiCondensed Light" pitchFamily="2" charset="0"/>
              </a:rPr>
              <a:t>as</a:t>
            </a:r>
            <a:r>
              <a:rPr lang="de-DE" sz="4200" b="1" dirty="0">
                <a:ea typeface="Open Sans SemiCondensed Light" pitchFamily="2" charset="0"/>
                <a:cs typeface="Open Sans SemiCondensed Light" pitchFamily="2" charset="0"/>
              </a:rPr>
              <a:t> a </a:t>
            </a:r>
            <a:r>
              <a:rPr lang="de-DE" sz="4200" b="1" dirty="0" err="1">
                <a:ea typeface="Open Sans SemiCondensed Light" pitchFamily="2" charset="0"/>
                <a:cs typeface="Open Sans SemiCondensed Light" pitchFamily="2" charset="0"/>
              </a:rPr>
              <a:t>main</a:t>
            </a:r>
            <a:r>
              <a:rPr lang="de-DE" sz="4200" b="1" dirty="0">
                <a:ea typeface="Open Sans SemiCondensed Light" pitchFamily="2" charset="0"/>
                <a:cs typeface="Open Sans SemiCondensed Light" pitchFamily="2" charset="0"/>
              </a:rPr>
              <a:t> </a:t>
            </a:r>
            <a:r>
              <a:rPr lang="de-DE" sz="4200" b="1" dirty="0" err="1">
                <a:ea typeface="Open Sans SemiCondensed Light" pitchFamily="2" charset="0"/>
                <a:cs typeface="Open Sans SemiCondensed Light" pitchFamily="2" charset="0"/>
              </a:rPr>
              <a:t>barrier</a:t>
            </a:r>
            <a:endParaRPr lang="en-US" sz="4200" b="1" kern="1200" dirty="0">
              <a:solidFill>
                <a:schemeClr val="tx1"/>
              </a:solidFill>
              <a:ea typeface="Open Sans SemiCondensed Light" pitchFamily="2" charset="0"/>
              <a:cs typeface="Open Sans SemiCondensed Light" pitchFamily="2" charset="0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DD9CF5E-C8E3-459C-12EC-77D6DDE79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00415D3-CF17-2821-5DC4-61A9B01ED3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395604"/>
            <a:ext cx="1721482" cy="7200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07F5B6-3BC7-F569-844C-F99A5B9E0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TextBox 47">
            <a:extLst>
              <a:ext uri="{FF2B5EF4-FFF2-40B4-BE49-F238E27FC236}">
                <a16:creationId xmlns:a16="http://schemas.microsoft.com/office/drawing/2014/main" id="{CC6761C2-E38E-AF58-EA60-840D137AA532}"/>
              </a:ext>
            </a:extLst>
          </p:cNvPr>
          <p:cNvSpPr txBox="1"/>
          <p:nvPr/>
        </p:nvSpPr>
        <p:spPr>
          <a:xfrm>
            <a:off x="8162820" y="1669446"/>
            <a:ext cx="3559788" cy="1384995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Who pays</a:t>
            </a:r>
            <a:r>
              <a:rPr lang="en-US" sz="2800" noProof="1">
                <a:solidFill>
                  <a:srgbClr val="0C3558"/>
                </a:solidFill>
              </a:rPr>
              <a:t>? </a:t>
            </a:r>
            <a:br>
              <a:rPr lang="en-US" sz="2800" noProof="1">
                <a:solidFill>
                  <a:srgbClr val="0C3558"/>
                </a:solidFill>
              </a:rPr>
            </a:br>
            <a:r>
              <a:rPr lang="en-US" sz="2800" noProof="1">
                <a:solidFill>
                  <a:srgbClr val="0C3558"/>
                </a:solidFill>
              </a:rPr>
              <a:t>building</a:t>
            </a:r>
            <a:r>
              <a:rPr kumimoji="0" lang="en-US" sz="2800" b="0" i="0" u="none" strike="noStrike" kern="1200" cap="none" spc="0" normalizeH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retrofit,</a:t>
            </a:r>
            <a:r>
              <a:rPr kumimoji="0" lang="en-US" sz="2800" b="0" i="0" u="none" strike="noStrike" kern="1200" cap="none" spc="0" normalizeH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H&amp;C </a:t>
            </a: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upgrade,</a:t>
            </a:r>
            <a:r>
              <a:rPr kumimoji="0" lang="en-US" sz="2800" b="0" i="0" u="none" strike="noStrike" kern="1200" cap="none" spc="0" normalizeH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 DHC</a:t>
            </a:r>
            <a:endParaRPr kumimoji="0" lang="en-US" sz="2800" b="0" i="0" u="none" strike="noStrike" kern="1200" cap="none" spc="0" normalizeH="0" baseline="0" noProof="1">
              <a:ln>
                <a:noFill/>
              </a:ln>
              <a:solidFill>
                <a:srgbClr val="0C3558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F780F21-5082-D42F-55CC-8811E23DCA39}"/>
              </a:ext>
            </a:extLst>
          </p:cNvPr>
          <p:cNvGrpSpPr/>
          <p:nvPr/>
        </p:nvGrpSpPr>
        <p:grpSpPr>
          <a:xfrm>
            <a:off x="4620011" y="1735635"/>
            <a:ext cx="2956278" cy="2086625"/>
            <a:chOff x="4548080" y="1282836"/>
            <a:chExt cx="3083797" cy="2176632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145F43F-C8D9-726C-579D-5D528485AC2B}"/>
                </a:ext>
              </a:extLst>
            </p:cNvPr>
            <p:cNvSpPr/>
            <p:nvPr/>
          </p:nvSpPr>
          <p:spPr>
            <a:xfrm>
              <a:off x="4548123" y="1282848"/>
              <a:ext cx="3083754" cy="2176598"/>
            </a:xfrm>
            <a:custGeom>
              <a:avLst/>
              <a:gdLst>
                <a:gd name="connsiteX0" fmla="*/ 1669607 w 3083754"/>
                <a:gd name="connsiteY0" fmla="*/ 1159 h 2176598"/>
                <a:gd name="connsiteX1" fmla="*/ 2727852 w 3083754"/>
                <a:gd name="connsiteY1" fmla="*/ 322605 h 2176598"/>
                <a:gd name="connsiteX2" fmla="*/ 2876598 w 3083754"/>
                <a:gd name="connsiteY2" fmla="*/ 424187 h 2176598"/>
                <a:gd name="connsiteX3" fmla="*/ 2881520 w 3083754"/>
                <a:gd name="connsiteY3" fmla="*/ 423790 h 2176598"/>
                <a:gd name="connsiteX4" fmla="*/ 2964439 w 3083754"/>
                <a:gd name="connsiteY4" fmla="*/ 488981 h 2176598"/>
                <a:gd name="connsiteX5" fmla="*/ 3082175 w 3083754"/>
                <a:gd name="connsiteY5" fmla="*/ 768543 h 2176598"/>
                <a:gd name="connsiteX6" fmla="*/ 3000657 w 3083754"/>
                <a:gd name="connsiteY6" fmla="*/ 938222 h 2176598"/>
                <a:gd name="connsiteX7" fmla="*/ 2513109 w 3083754"/>
                <a:gd name="connsiteY7" fmla="*/ 985026 h 2176598"/>
                <a:gd name="connsiteX8" fmla="*/ 1972270 w 3083754"/>
                <a:gd name="connsiteY8" fmla="*/ 1004410 h 2176598"/>
                <a:gd name="connsiteX9" fmla="*/ 2231272 w 3083754"/>
                <a:gd name="connsiteY9" fmla="*/ 665920 h 2176598"/>
                <a:gd name="connsiteX10" fmla="*/ 2343753 w 3083754"/>
                <a:gd name="connsiteY10" fmla="*/ 583291 h 2176598"/>
                <a:gd name="connsiteX11" fmla="*/ 2341803 w 3083754"/>
                <a:gd name="connsiteY11" fmla="*/ 584345 h 2176598"/>
                <a:gd name="connsiteX12" fmla="*/ 1969432 w 3083754"/>
                <a:gd name="connsiteY12" fmla="*/ 1006105 h 2176598"/>
                <a:gd name="connsiteX13" fmla="*/ 1914728 w 3083754"/>
                <a:gd name="connsiteY13" fmla="*/ 1150984 h 2176598"/>
                <a:gd name="connsiteX14" fmla="*/ 813445 w 3083754"/>
                <a:gd name="connsiteY14" fmla="*/ 2172549 h 2176598"/>
                <a:gd name="connsiteX15" fmla="*/ 29444 w 3083754"/>
                <a:gd name="connsiteY15" fmla="*/ 1486461 h 2176598"/>
                <a:gd name="connsiteX16" fmla="*/ 1158 w 3083754"/>
                <a:gd name="connsiteY16" fmla="*/ 1183760 h 2176598"/>
                <a:gd name="connsiteX17" fmla="*/ 624383 w 3083754"/>
                <a:gd name="connsiteY17" fmla="*/ 233173 h 2176598"/>
                <a:gd name="connsiteX18" fmla="*/ 1474962 w 3083754"/>
                <a:gd name="connsiteY18" fmla="*/ 3537 h 2176598"/>
                <a:gd name="connsiteX19" fmla="*/ 1669607 w 3083754"/>
                <a:gd name="connsiteY19" fmla="*/ 1159 h 2176598"/>
                <a:gd name="connsiteX0" fmla="*/ 1669607 w 3083754"/>
                <a:gd name="connsiteY0" fmla="*/ 1159 h 2176598"/>
                <a:gd name="connsiteX1" fmla="*/ 2727852 w 3083754"/>
                <a:gd name="connsiteY1" fmla="*/ 322605 h 2176598"/>
                <a:gd name="connsiteX2" fmla="*/ 2876598 w 3083754"/>
                <a:gd name="connsiteY2" fmla="*/ 424187 h 2176598"/>
                <a:gd name="connsiteX3" fmla="*/ 2881520 w 3083754"/>
                <a:gd name="connsiteY3" fmla="*/ 423790 h 2176598"/>
                <a:gd name="connsiteX4" fmla="*/ 2964439 w 3083754"/>
                <a:gd name="connsiteY4" fmla="*/ 488981 h 2176598"/>
                <a:gd name="connsiteX5" fmla="*/ 3082175 w 3083754"/>
                <a:gd name="connsiteY5" fmla="*/ 768543 h 2176598"/>
                <a:gd name="connsiteX6" fmla="*/ 3000657 w 3083754"/>
                <a:gd name="connsiteY6" fmla="*/ 938222 h 2176598"/>
                <a:gd name="connsiteX7" fmla="*/ 2513109 w 3083754"/>
                <a:gd name="connsiteY7" fmla="*/ 985026 h 2176598"/>
                <a:gd name="connsiteX8" fmla="*/ 1972270 w 3083754"/>
                <a:gd name="connsiteY8" fmla="*/ 1004410 h 2176598"/>
                <a:gd name="connsiteX9" fmla="*/ 2231272 w 3083754"/>
                <a:gd name="connsiteY9" fmla="*/ 665920 h 2176598"/>
                <a:gd name="connsiteX10" fmla="*/ 2343753 w 3083754"/>
                <a:gd name="connsiteY10" fmla="*/ 583291 h 2176598"/>
                <a:gd name="connsiteX11" fmla="*/ 1969432 w 3083754"/>
                <a:gd name="connsiteY11" fmla="*/ 1006105 h 2176598"/>
                <a:gd name="connsiteX12" fmla="*/ 1914728 w 3083754"/>
                <a:gd name="connsiteY12" fmla="*/ 1150984 h 2176598"/>
                <a:gd name="connsiteX13" fmla="*/ 813445 w 3083754"/>
                <a:gd name="connsiteY13" fmla="*/ 2172549 h 2176598"/>
                <a:gd name="connsiteX14" fmla="*/ 29444 w 3083754"/>
                <a:gd name="connsiteY14" fmla="*/ 1486461 h 2176598"/>
                <a:gd name="connsiteX15" fmla="*/ 1158 w 3083754"/>
                <a:gd name="connsiteY15" fmla="*/ 1183760 h 2176598"/>
                <a:gd name="connsiteX16" fmla="*/ 624383 w 3083754"/>
                <a:gd name="connsiteY16" fmla="*/ 233173 h 2176598"/>
                <a:gd name="connsiteX17" fmla="*/ 1474962 w 3083754"/>
                <a:gd name="connsiteY17" fmla="*/ 3537 h 2176598"/>
                <a:gd name="connsiteX18" fmla="*/ 1669607 w 3083754"/>
                <a:gd name="connsiteY18" fmla="*/ 1159 h 2176598"/>
                <a:gd name="connsiteX0" fmla="*/ 1669607 w 3083754"/>
                <a:gd name="connsiteY0" fmla="*/ 1159 h 2176598"/>
                <a:gd name="connsiteX1" fmla="*/ 2727852 w 3083754"/>
                <a:gd name="connsiteY1" fmla="*/ 322605 h 2176598"/>
                <a:gd name="connsiteX2" fmla="*/ 2876598 w 3083754"/>
                <a:gd name="connsiteY2" fmla="*/ 424187 h 2176598"/>
                <a:gd name="connsiteX3" fmla="*/ 2881520 w 3083754"/>
                <a:gd name="connsiteY3" fmla="*/ 423790 h 2176598"/>
                <a:gd name="connsiteX4" fmla="*/ 2964439 w 3083754"/>
                <a:gd name="connsiteY4" fmla="*/ 488981 h 2176598"/>
                <a:gd name="connsiteX5" fmla="*/ 3082175 w 3083754"/>
                <a:gd name="connsiteY5" fmla="*/ 768543 h 2176598"/>
                <a:gd name="connsiteX6" fmla="*/ 3000657 w 3083754"/>
                <a:gd name="connsiteY6" fmla="*/ 938222 h 2176598"/>
                <a:gd name="connsiteX7" fmla="*/ 2513109 w 3083754"/>
                <a:gd name="connsiteY7" fmla="*/ 985026 h 2176598"/>
                <a:gd name="connsiteX8" fmla="*/ 1972270 w 3083754"/>
                <a:gd name="connsiteY8" fmla="*/ 1004410 h 2176598"/>
                <a:gd name="connsiteX9" fmla="*/ 2231272 w 3083754"/>
                <a:gd name="connsiteY9" fmla="*/ 665920 h 2176598"/>
                <a:gd name="connsiteX10" fmla="*/ 1969432 w 3083754"/>
                <a:gd name="connsiteY10" fmla="*/ 1006105 h 2176598"/>
                <a:gd name="connsiteX11" fmla="*/ 1914728 w 3083754"/>
                <a:gd name="connsiteY11" fmla="*/ 1150984 h 2176598"/>
                <a:gd name="connsiteX12" fmla="*/ 813445 w 3083754"/>
                <a:gd name="connsiteY12" fmla="*/ 2172549 h 2176598"/>
                <a:gd name="connsiteX13" fmla="*/ 29444 w 3083754"/>
                <a:gd name="connsiteY13" fmla="*/ 1486461 h 2176598"/>
                <a:gd name="connsiteX14" fmla="*/ 1158 w 3083754"/>
                <a:gd name="connsiteY14" fmla="*/ 1183760 h 2176598"/>
                <a:gd name="connsiteX15" fmla="*/ 624383 w 3083754"/>
                <a:gd name="connsiteY15" fmla="*/ 233173 h 2176598"/>
                <a:gd name="connsiteX16" fmla="*/ 1474962 w 3083754"/>
                <a:gd name="connsiteY16" fmla="*/ 3537 h 2176598"/>
                <a:gd name="connsiteX17" fmla="*/ 1669607 w 3083754"/>
                <a:gd name="connsiteY17" fmla="*/ 1159 h 2176598"/>
                <a:gd name="connsiteX0" fmla="*/ 1669607 w 3083754"/>
                <a:gd name="connsiteY0" fmla="*/ 1159 h 2176598"/>
                <a:gd name="connsiteX1" fmla="*/ 2727852 w 3083754"/>
                <a:gd name="connsiteY1" fmla="*/ 322605 h 2176598"/>
                <a:gd name="connsiteX2" fmla="*/ 2876598 w 3083754"/>
                <a:gd name="connsiteY2" fmla="*/ 424187 h 2176598"/>
                <a:gd name="connsiteX3" fmla="*/ 2881520 w 3083754"/>
                <a:gd name="connsiteY3" fmla="*/ 423790 h 2176598"/>
                <a:gd name="connsiteX4" fmla="*/ 2964439 w 3083754"/>
                <a:gd name="connsiteY4" fmla="*/ 488981 h 2176598"/>
                <a:gd name="connsiteX5" fmla="*/ 3082175 w 3083754"/>
                <a:gd name="connsiteY5" fmla="*/ 768543 h 2176598"/>
                <a:gd name="connsiteX6" fmla="*/ 3000657 w 3083754"/>
                <a:gd name="connsiteY6" fmla="*/ 938222 h 2176598"/>
                <a:gd name="connsiteX7" fmla="*/ 2513109 w 3083754"/>
                <a:gd name="connsiteY7" fmla="*/ 985026 h 2176598"/>
                <a:gd name="connsiteX8" fmla="*/ 1972270 w 3083754"/>
                <a:gd name="connsiteY8" fmla="*/ 1004410 h 2176598"/>
                <a:gd name="connsiteX9" fmla="*/ 1969432 w 3083754"/>
                <a:gd name="connsiteY9" fmla="*/ 1006105 h 2176598"/>
                <a:gd name="connsiteX10" fmla="*/ 1914728 w 3083754"/>
                <a:gd name="connsiteY10" fmla="*/ 1150984 h 2176598"/>
                <a:gd name="connsiteX11" fmla="*/ 813445 w 3083754"/>
                <a:gd name="connsiteY11" fmla="*/ 2172549 h 2176598"/>
                <a:gd name="connsiteX12" fmla="*/ 29444 w 3083754"/>
                <a:gd name="connsiteY12" fmla="*/ 1486461 h 2176598"/>
                <a:gd name="connsiteX13" fmla="*/ 1158 w 3083754"/>
                <a:gd name="connsiteY13" fmla="*/ 1183760 h 2176598"/>
                <a:gd name="connsiteX14" fmla="*/ 624383 w 3083754"/>
                <a:gd name="connsiteY14" fmla="*/ 233173 h 2176598"/>
                <a:gd name="connsiteX15" fmla="*/ 1474962 w 3083754"/>
                <a:gd name="connsiteY15" fmla="*/ 3537 h 2176598"/>
                <a:gd name="connsiteX16" fmla="*/ 1669607 w 3083754"/>
                <a:gd name="connsiteY16" fmla="*/ 1159 h 2176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83754" h="2176598">
                  <a:moveTo>
                    <a:pt x="1669607" y="1159"/>
                  </a:moveTo>
                  <a:cubicBezTo>
                    <a:pt x="2055256" y="13801"/>
                    <a:pt x="2417479" y="129419"/>
                    <a:pt x="2727852" y="322605"/>
                  </a:cubicBezTo>
                  <a:lnTo>
                    <a:pt x="2876598" y="424187"/>
                  </a:lnTo>
                  <a:lnTo>
                    <a:pt x="2881520" y="423790"/>
                  </a:lnTo>
                  <a:cubicBezTo>
                    <a:pt x="2909696" y="444817"/>
                    <a:pt x="2937404" y="466664"/>
                    <a:pt x="2964439" y="488981"/>
                  </a:cubicBezTo>
                  <a:cubicBezTo>
                    <a:pt x="3046942" y="557134"/>
                    <a:pt x="3093071" y="662091"/>
                    <a:pt x="3082175" y="768543"/>
                  </a:cubicBezTo>
                  <a:cubicBezTo>
                    <a:pt x="3075792" y="831946"/>
                    <a:pt x="3050211" y="892093"/>
                    <a:pt x="3000657" y="938222"/>
                  </a:cubicBezTo>
                  <a:cubicBezTo>
                    <a:pt x="2872855" y="1057226"/>
                    <a:pt x="2669242" y="992182"/>
                    <a:pt x="2513109" y="985026"/>
                  </a:cubicBezTo>
                  <a:cubicBezTo>
                    <a:pt x="2332846" y="976551"/>
                    <a:pt x="2151080" y="978340"/>
                    <a:pt x="1972270" y="1004410"/>
                  </a:cubicBezTo>
                  <a:cubicBezTo>
                    <a:pt x="1881657" y="1007923"/>
                    <a:pt x="1979022" y="981676"/>
                    <a:pt x="1969432" y="1006105"/>
                  </a:cubicBezTo>
                  <a:cubicBezTo>
                    <a:pt x="1959842" y="1030534"/>
                    <a:pt x="1929405" y="1100464"/>
                    <a:pt x="1914728" y="1150984"/>
                  </a:cubicBezTo>
                  <a:cubicBezTo>
                    <a:pt x="1755687" y="1699396"/>
                    <a:pt x="1484035" y="2228288"/>
                    <a:pt x="813445" y="2172549"/>
                  </a:cubicBezTo>
                  <a:cubicBezTo>
                    <a:pt x="423579" y="2140087"/>
                    <a:pt x="118838" y="1863481"/>
                    <a:pt x="29444" y="1486461"/>
                  </a:cubicBezTo>
                  <a:cubicBezTo>
                    <a:pt x="5294" y="1384899"/>
                    <a:pt x="-3379" y="1283755"/>
                    <a:pt x="1158" y="1183760"/>
                  </a:cubicBezTo>
                  <a:cubicBezTo>
                    <a:pt x="19704" y="778557"/>
                    <a:pt x="262936" y="417507"/>
                    <a:pt x="624383" y="233173"/>
                  </a:cubicBezTo>
                  <a:cubicBezTo>
                    <a:pt x="881091" y="102176"/>
                    <a:pt x="1168754" y="21073"/>
                    <a:pt x="1474962" y="3537"/>
                  </a:cubicBezTo>
                  <a:cubicBezTo>
                    <a:pt x="1540407" y="-195"/>
                    <a:pt x="1605332" y="-948"/>
                    <a:pt x="1669607" y="1159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wrap="square" lIns="28575" tIns="28575" rIns="28575" bIns="28575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225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" name="Shape">
              <a:extLst>
                <a:ext uri="{FF2B5EF4-FFF2-40B4-BE49-F238E27FC236}">
                  <a16:creationId xmlns:a16="http://schemas.microsoft.com/office/drawing/2014/main" id="{202991C4-32CE-492E-311C-A1BC1080A722}"/>
                </a:ext>
              </a:extLst>
            </p:cNvPr>
            <p:cNvSpPr/>
            <p:nvPr/>
          </p:nvSpPr>
          <p:spPr>
            <a:xfrm>
              <a:off x="6520393" y="1706638"/>
              <a:ext cx="1111461" cy="585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0" h="19961" extrusionOk="0">
                  <a:moveTo>
                    <a:pt x="0" y="19799"/>
                  </a:moveTo>
                  <a:cubicBezTo>
                    <a:pt x="3446" y="18910"/>
                    <a:pt x="6949" y="18849"/>
                    <a:pt x="10423" y="19138"/>
                  </a:cubicBezTo>
                  <a:cubicBezTo>
                    <a:pt x="13432" y="19382"/>
                    <a:pt x="17356" y="21600"/>
                    <a:pt x="19819" y="17542"/>
                  </a:cubicBezTo>
                  <a:cubicBezTo>
                    <a:pt x="20774" y="15969"/>
                    <a:pt x="21267" y="13918"/>
                    <a:pt x="21390" y="11756"/>
                  </a:cubicBezTo>
                  <a:cubicBezTo>
                    <a:pt x="21600" y="8126"/>
                    <a:pt x="20711" y="4547"/>
                    <a:pt x="19121" y="2223"/>
                  </a:cubicBezTo>
                  <a:cubicBezTo>
                    <a:pt x="18600" y="1462"/>
                    <a:pt x="18066" y="717"/>
                    <a:pt x="17523" y="0"/>
                  </a:cubicBezTo>
                  <a:cubicBezTo>
                    <a:pt x="10106" y="133"/>
                    <a:pt x="3192" y="7709"/>
                    <a:pt x="0" y="19799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225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" name="Shape">
              <a:extLst>
                <a:ext uri="{FF2B5EF4-FFF2-40B4-BE49-F238E27FC236}">
                  <a16:creationId xmlns:a16="http://schemas.microsoft.com/office/drawing/2014/main" id="{D1AD7A0C-B59D-7FCD-7630-61262AC4E2A3}"/>
                </a:ext>
              </a:extLst>
            </p:cNvPr>
            <p:cNvSpPr/>
            <p:nvPr/>
          </p:nvSpPr>
          <p:spPr>
            <a:xfrm>
              <a:off x="4548080" y="1282836"/>
              <a:ext cx="2878628" cy="2176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0853" extrusionOk="0">
                  <a:moveTo>
                    <a:pt x="11055" y="34"/>
                  </a:moveTo>
                  <a:cubicBezTo>
                    <a:pt x="8760" y="202"/>
                    <a:pt x="6604" y="979"/>
                    <a:pt x="4680" y="2234"/>
                  </a:cubicBezTo>
                  <a:cubicBezTo>
                    <a:pt x="1971" y="4000"/>
                    <a:pt x="148" y="7459"/>
                    <a:pt x="9" y="11341"/>
                  </a:cubicBezTo>
                  <a:cubicBezTo>
                    <a:pt x="-25" y="12299"/>
                    <a:pt x="40" y="13268"/>
                    <a:pt x="221" y="14241"/>
                  </a:cubicBezTo>
                  <a:cubicBezTo>
                    <a:pt x="891" y="17853"/>
                    <a:pt x="3175" y="20503"/>
                    <a:pt x="6097" y="20814"/>
                  </a:cubicBezTo>
                  <a:cubicBezTo>
                    <a:pt x="11123" y="21348"/>
                    <a:pt x="13159" y="16281"/>
                    <a:pt x="14351" y="11027"/>
                  </a:cubicBezTo>
                  <a:cubicBezTo>
                    <a:pt x="14461" y="10543"/>
                    <a:pt x="14599" y="10081"/>
                    <a:pt x="14761" y="9639"/>
                  </a:cubicBezTo>
                  <a:cubicBezTo>
                    <a:pt x="16002" y="6243"/>
                    <a:pt x="18691" y="4114"/>
                    <a:pt x="21575" y="4077"/>
                  </a:cubicBezTo>
                  <a:cubicBezTo>
                    <a:pt x="18654" y="1288"/>
                    <a:pt x="14979" y="-252"/>
                    <a:pt x="11055" y="34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225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7C9137F-7D0B-DBB5-09BA-97E15B0A1843}"/>
              </a:ext>
            </a:extLst>
          </p:cNvPr>
          <p:cNvGrpSpPr/>
          <p:nvPr/>
        </p:nvGrpSpPr>
        <p:grpSpPr>
          <a:xfrm>
            <a:off x="6401354" y="3001345"/>
            <a:ext cx="1920904" cy="3028978"/>
            <a:chOff x="6406262" y="2603142"/>
            <a:chExt cx="2003762" cy="3159633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49AF6B-3222-CCFA-8789-01AE15FD8045}"/>
                </a:ext>
              </a:extLst>
            </p:cNvPr>
            <p:cNvSpPr/>
            <p:nvPr/>
          </p:nvSpPr>
          <p:spPr>
            <a:xfrm>
              <a:off x="6406262" y="2603195"/>
              <a:ext cx="2003724" cy="3159572"/>
            </a:xfrm>
            <a:custGeom>
              <a:avLst/>
              <a:gdLst>
                <a:gd name="connsiteX0" fmla="*/ 844276 w 2003724"/>
                <a:gd name="connsiteY0" fmla="*/ 1442 h 3159572"/>
                <a:gd name="connsiteX1" fmla="*/ 987388 w 2003724"/>
                <a:gd name="connsiteY1" fmla="*/ 4362 h 3159572"/>
                <a:gd name="connsiteX2" fmla="*/ 1282860 w 2003724"/>
                <a:gd name="connsiteY2" fmla="*/ 75280 h 3159572"/>
                <a:gd name="connsiteX3" fmla="*/ 1981796 w 2003724"/>
                <a:gd name="connsiteY3" fmla="*/ 971586 h 3159572"/>
                <a:gd name="connsiteX4" fmla="*/ 1924990 w 2003724"/>
                <a:gd name="connsiteY4" fmla="*/ 1850945 h 3159572"/>
                <a:gd name="connsiteX5" fmla="*/ 1219080 w 2003724"/>
                <a:gd name="connsiteY5" fmla="*/ 2933987 h 3159572"/>
                <a:gd name="connsiteX6" fmla="*/ 1090021 w 2003724"/>
                <a:gd name="connsiteY6" fmla="*/ 3030771 h 3159572"/>
                <a:gd name="connsiteX7" fmla="*/ 1084492 w 2003724"/>
                <a:gd name="connsiteY7" fmla="*/ 3052644 h 3159572"/>
                <a:gd name="connsiteX8" fmla="*/ 995989 w 2003724"/>
                <a:gd name="connsiteY8" fmla="*/ 3110179 h 3159572"/>
                <a:gd name="connsiteX9" fmla="*/ 693462 w 2003724"/>
                <a:gd name="connsiteY9" fmla="*/ 3131490 h 3159572"/>
                <a:gd name="connsiteX10" fmla="*/ 559146 w 2003724"/>
                <a:gd name="connsiteY10" fmla="*/ 2999663 h 3159572"/>
                <a:gd name="connsiteX11" fmla="*/ 672083 w 2003724"/>
                <a:gd name="connsiteY11" fmla="*/ 2523058 h 3159572"/>
                <a:gd name="connsiteX12" fmla="*/ 799123 w 2003724"/>
                <a:gd name="connsiteY12" fmla="*/ 2137165 h 3159572"/>
                <a:gd name="connsiteX13" fmla="*/ 827513 w 2003724"/>
                <a:gd name="connsiteY13" fmla="*/ 2007588 h 3159572"/>
                <a:gd name="connsiteX14" fmla="*/ 816767 w 2003724"/>
                <a:gd name="connsiteY14" fmla="*/ 1995629 h 3159572"/>
                <a:gd name="connsiteX15" fmla="*/ 697025 w 2003724"/>
                <a:gd name="connsiteY15" fmla="*/ 1897227 h 3159572"/>
                <a:gd name="connsiteX16" fmla="*/ 85137 w 2003724"/>
                <a:gd name="connsiteY16" fmla="*/ 525284 h 3159572"/>
                <a:gd name="connsiteX17" fmla="*/ 844276 w 2003724"/>
                <a:gd name="connsiteY17" fmla="*/ 1442 h 315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03724" h="3159572">
                  <a:moveTo>
                    <a:pt x="844276" y="1442"/>
                  </a:moveTo>
                  <a:cubicBezTo>
                    <a:pt x="891345" y="-1172"/>
                    <a:pt x="939165" y="-249"/>
                    <a:pt x="987388" y="4362"/>
                  </a:cubicBezTo>
                  <a:cubicBezTo>
                    <a:pt x="1091192" y="14330"/>
                    <a:pt x="1189784" y="38682"/>
                    <a:pt x="1282860" y="75280"/>
                  </a:cubicBezTo>
                  <a:cubicBezTo>
                    <a:pt x="1660373" y="223383"/>
                    <a:pt x="1923764" y="570142"/>
                    <a:pt x="1981796" y="971586"/>
                  </a:cubicBezTo>
                  <a:cubicBezTo>
                    <a:pt x="2023072" y="1256968"/>
                    <a:pt x="2007134" y="1555309"/>
                    <a:pt x="1924990" y="1850945"/>
                  </a:cubicBezTo>
                  <a:cubicBezTo>
                    <a:pt x="1801979" y="2293045"/>
                    <a:pt x="1549040" y="2663949"/>
                    <a:pt x="1219080" y="2933987"/>
                  </a:cubicBezTo>
                  <a:lnTo>
                    <a:pt x="1090021" y="3030771"/>
                  </a:lnTo>
                  <a:lnTo>
                    <a:pt x="1084492" y="3052644"/>
                  </a:lnTo>
                  <a:cubicBezTo>
                    <a:pt x="1055478" y="3072491"/>
                    <a:pt x="1025966" y="3091742"/>
                    <a:pt x="995989" y="3110179"/>
                  </a:cubicBezTo>
                  <a:cubicBezTo>
                    <a:pt x="904862" y="3166413"/>
                    <a:pt x="790597" y="3176174"/>
                    <a:pt x="693462" y="3131490"/>
                  </a:cubicBezTo>
                  <a:cubicBezTo>
                    <a:pt x="635600" y="3104919"/>
                    <a:pt x="586833" y="3061428"/>
                    <a:pt x="559146" y="2999663"/>
                  </a:cubicBezTo>
                  <a:cubicBezTo>
                    <a:pt x="487739" y="2840235"/>
                    <a:pt x="614884" y="2668442"/>
                    <a:pt x="672083" y="2523058"/>
                  </a:cubicBezTo>
                  <a:cubicBezTo>
                    <a:pt x="721605" y="2397142"/>
                    <a:pt x="766086" y="2268541"/>
                    <a:pt x="799123" y="2137165"/>
                  </a:cubicBezTo>
                  <a:lnTo>
                    <a:pt x="827513" y="2007588"/>
                  </a:lnTo>
                  <a:lnTo>
                    <a:pt x="816767" y="1995629"/>
                  </a:lnTo>
                  <a:cubicBezTo>
                    <a:pt x="779884" y="1960313"/>
                    <a:pt x="740140" y="1927417"/>
                    <a:pt x="697025" y="1897227"/>
                  </a:cubicBezTo>
                  <a:cubicBezTo>
                    <a:pt x="229297" y="1569835"/>
                    <a:pt x="-183772" y="1142046"/>
                    <a:pt x="85137" y="525284"/>
                  </a:cubicBezTo>
                  <a:cubicBezTo>
                    <a:pt x="222094" y="211403"/>
                    <a:pt x="514793" y="19744"/>
                    <a:pt x="844276" y="1442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wrap="square" lIns="28575" tIns="28575" rIns="28575" bIns="28575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225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2" name="Shape">
              <a:extLst>
                <a:ext uri="{FF2B5EF4-FFF2-40B4-BE49-F238E27FC236}">
                  <a16:creationId xmlns:a16="http://schemas.microsoft.com/office/drawing/2014/main" id="{96699711-F0FB-9F73-0A85-02803757D226}"/>
                </a:ext>
              </a:extLst>
            </p:cNvPr>
            <p:cNvSpPr/>
            <p:nvPr/>
          </p:nvSpPr>
          <p:spPr>
            <a:xfrm>
              <a:off x="6944195" y="4608055"/>
              <a:ext cx="597683" cy="1154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04" h="21294" extrusionOk="0">
                  <a:moveTo>
                    <a:pt x="8741" y="0"/>
                  </a:moveTo>
                  <a:cubicBezTo>
                    <a:pt x="7749" y="3276"/>
                    <a:pt x="6030" y="6460"/>
                    <a:pt x="4041" y="9556"/>
                  </a:cubicBezTo>
                  <a:cubicBezTo>
                    <a:pt x="2318" y="12237"/>
                    <a:pt x="-1512" y="15405"/>
                    <a:pt x="639" y="18345"/>
                  </a:cubicBezTo>
                  <a:cubicBezTo>
                    <a:pt x="1473" y="19484"/>
                    <a:pt x="2942" y="20286"/>
                    <a:pt x="4685" y="20776"/>
                  </a:cubicBezTo>
                  <a:cubicBezTo>
                    <a:pt x="7611" y="21600"/>
                    <a:pt x="11053" y="21420"/>
                    <a:pt x="13798" y="20383"/>
                  </a:cubicBezTo>
                  <a:cubicBezTo>
                    <a:pt x="14701" y="20043"/>
                    <a:pt x="15590" y="19688"/>
                    <a:pt x="16464" y="19322"/>
                  </a:cubicBezTo>
                  <a:cubicBezTo>
                    <a:pt x="20088" y="12582"/>
                    <a:pt x="17240" y="4999"/>
                    <a:pt x="8741" y="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225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3" name="Shape">
              <a:extLst>
                <a:ext uri="{FF2B5EF4-FFF2-40B4-BE49-F238E27FC236}">
                  <a16:creationId xmlns:a16="http://schemas.microsoft.com/office/drawing/2014/main" id="{9A354D3D-8264-5923-CE92-2AA180ADD68D}"/>
                </a:ext>
              </a:extLst>
            </p:cNvPr>
            <p:cNvSpPr/>
            <p:nvPr/>
          </p:nvSpPr>
          <p:spPr>
            <a:xfrm>
              <a:off x="6406292" y="2603142"/>
              <a:ext cx="2003732" cy="3043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12" h="21372" extrusionOk="0">
                  <a:moveTo>
                    <a:pt x="18841" y="12998"/>
                  </a:moveTo>
                  <a:cubicBezTo>
                    <a:pt x="19645" y="10922"/>
                    <a:pt x="19801" y="8827"/>
                    <a:pt x="19397" y="6823"/>
                  </a:cubicBezTo>
                  <a:cubicBezTo>
                    <a:pt x="18829" y="4004"/>
                    <a:pt x="16251" y="1569"/>
                    <a:pt x="12556" y="529"/>
                  </a:cubicBezTo>
                  <a:cubicBezTo>
                    <a:pt x="11645" y="272"/>
                    <a:pt x="10680" y="101"/>
                    <a:pt x="9664" y="31"/>
                  </a:cubicBezTo>
                  <a:cubicBezTo>
                    <a:pt x="5888" y="-228"/>
                    <a:pt x="2365" y="1170"/>
                    <a:pt x="833" y="3689"/>
                  </a:cubicBezTo>
                  <a:cubicBezTo>
                    <a:pt x="-1799" y="8020"/>
                    <a:pt x="2244" y="11024"/>
                    <a:pt x="6822" y="13323"/>
                  </a:cubicBezTo>
                  <a:cubicBezTo>
                    <a:pt x="7244" y="13535"/>
                    <a:pt x="7633" y="13766"/>
                    <a:pt x="7994" y="14014"/>
                  </a:cubicBezTo>
                  <a:cubicBezTo>
                    <a:pt x="10755" y="15918"/>
                    <a:pt x="11680" y="18806"/>
                    <a:pt x="10503" y="21372"/>
                  </a:cubicBezTo>
                  <a:cubicBezTo>
                    <a:pt x="14428" y="19441"/>
                    <a:pt x="17465" y="16546"/>
                    <a:pt x="18841" y="12998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225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D7451BF-1392-B690-E0DE-2710DC508D09}"/>
              </a:ext>
            </a:extLst>
          </p:cNvPr>
          <p:cNvGrpSpPr/>
          <p:nvPr/>
        </p:nvGrpSpPr>
        <p:grpSpPr>
          <a:xfrm>
            <a:off x="3885586" y="3688883"/>
            <a:ext cx="2655564" cy="2345877"/>
            <a:chOff x="3781976" y="3320337"/>
            <a:chExt cx="2770112" cy="244706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A99119E-7D2A-4C4C-77EB-EEB671777994}"/>
                </a:ext>
              </a:extLst>
            </p:cNvPr>
            <p:cNvSpPr/>
            <p:nvPr/>
          </p:nvSpPr>
          <p:spPr>
            <a:xfrm>
              <a:off x="3781976" y="3320337"/>
              <a:ext cx="2770104" cy="2447055"/>
            </a:xfrm>
            <a:custGeom>
              <a:avLst/>
              <a:gdLst>
                <a:gd name="connsiteX0" fmla="*/ 87778 w 2770104"/>
                <a:gd name="connsiteY0" fmla="*/ 507056 h 2447055"/>
                <a:gd name="connsiteX1" fmla="*/ 94720 w 2770104"/>
                <a:gd name="connsiteY1" fmla="*/ 514928 h 2447055"/>
                <a:gd name="connsiteX2" fmla="*/ 94756 w 2770104"/>
                <a:gd name="connsiteY2" fmla="*/ 514959 h 2447055"/>
                <a:gd name="connsiteX3" fmla="*/ 291363 w 2770104"/>
                <a:gd name="connsiteY3" fmla="*/ 37 h 2447055"/>
                <a:gd name="connsiteX4" fmla="*/ 340657 w 2770104"/>
                <a:gd name="connsiteY4" fmla="*/ 4063 h 2447055"/>
                <a:gd name="connsiteX5" fmla="*/ 670095 w 2770104"/>
                <a:gd name="connsiteY5" fmla="*/ 366415 h 2447055"/>
                <a:gd name="connsiteX6" fmla="*/ 1009630 w 2770104"/>
                <a:gd name="connsiteY6" fmla="*/ 787740 h 2447055"/>
                <a:gd name="connsiteX7" fmla="*/ 202505 w 2770104"/>
                <a:gd name="connsiteY7" fmla="*/ 607183 h 2447055"/>
                <a:gd name="connsiteX8" fmla="*/ 105917 w 2770104"/>
                <a:gd name="connsiteY8" fmla="*/ 524520 h 2447055"/>
                <a:gd name="connsiteX9" fmla="*/ 202393 w 2770104"/>
                <a:gd name="connsiteY9" fmla="*/ 607159 h 2447055"/>
                <a:gd name="connsiteX10" fmla="*/ 1009517 w 2770104"/>
                <a:gd name="connsiteY10" fmla="*/ 787785 h 2447055"/>
                <a:gd name="connsiteX11" fmla="*/ 1158284 w 2770104"/>
                <a:gd name="connsiteY11" fmla="*/ 744734 h 2447055"/>
                <a:gd name="connsiteX12" fmla="*/ 2636089 w 2770104"/>
                <a:gd name="connsiteY12" fmla="*/ 1014899 h 2447055"/>
                <a:gd name="connsiteX13" fmla="*/ 2556308 w 2770104"/>
                <a:gd name="connsiteY13" fmla="*/ 2053675 h 2447055"/>
                <a:gd name="connsiteX14" fmla="*/ 2330786 w 2770104"/>
                <a:gd name="connsiteY14" fmla="*/ 2257367 h 2447055"/>
                <a:gd name="connsiteX15" fmla="*/ 1196200 w 2770104"/>
                <a:gd name="connsiteY15" fmla="*/ 2327824 h 2447055"/>
                <a:gd name="connsiteX16" fmla="*/ 502652 w 2770104"/>
                <a:gd name="connsiteY16" fmla="*/ 1784092 h 2447055"/>
                <a:gd name="connsiteX17" fmla="*/ 7792 w 2770104"/>
                <a:gd name="connsiteY17" fmla="*/ 589849 h 2447055"/>
                <a:gd name="connsiteX18" fmla="*/ 7 w 2770104"/>
                <a:gd name="connsiteY18" fmla="*/ 407643 h 2447055"/>
                <a:gd name="connsiteX19" fmla="*/ 0 w 2770104"/>
                <a:gd name="connsiteY19" fmla="*/ 407635 h 2447055"/>
                <a:gd name="connsiteX20" fmla="*/ 2 w 2770104"/>
                <a:gd name="connsiteY20" fmla="*/ 407541 h 2447055"/>
                <a:gd name="connsiteX21" fmla="*/ 1 w 2770104"/>
                <a:gd name="connsiteY21" fmla="*/ 407513 h 2447055"/>
                <a:gd name="connsiteX22" fmla="*/ 3 w 2770104"/>
                <a:gd name="connsiteY22" fmla="*/ 407515 h 2447055"/>
                <a:gd name="connsiteX23" fmla="*/ 2431 w 2770104"/>
                <a:gd name="connsiteY23" fmla="*/ 302010 h 2447055"/>
                <a:gd name="connsiteX24" fmla="*/ 155838 w 2770104"/>
                <a:gd name="connsiteY24" fmla="*/ 40379 h 2447055"/>
                <a:gd name="connsiteX25" fmla="*/ 291363 w 2770104"/>
                <a:gd name="connsiteY25" fmla="*/ 37 h 2447055"/>
                <a:gd name="connsiteX0" fmla="*/ 87778 w 2770104"/>
                <a:gd name="connsiteY0" fmla="*/ 507056 h 2447055"/>
                <a:gd name="connsiteX1" fmla="*/ 94720 w 2770104"/>
                <a:gd name="connsiteY1" fmla="*/ 514928 h 2447055"/>
                <a:gd name="connsiteX2" fmla="*/ 94756 w 2770104"/>
                <a:gd name="connsiteY2" fmla="*/ 514959 h 2447055"/>
                <a:gd name="connsiteX3" fmla="*/ 87778 w 2770104"/>
                <a:gd name="connsiteY3" fmla="*/ 507056 h 2447055"/>
                <a:gd name="connsiteX4" fmla="*/ 291363 w 2770104"/>
                <a:gd name="connsiteY4" fmla="*/ 37 h 2447055"/>
                <a:gd name="connsiteX5" fmla="*/ 340657 w 2770104"/>
                <a:gd name="connsiteY5" fmla="*/ 4063 h 2447055"/>
                <a:gd name="connsiteX6" fmla="*/ 670095 w 2770104"/>
                <a:gd name="connsiteY6" fmla="*/ 366415 h 2447055"/>
                <a:gd name="connsiteX7" fmla="*/ 1009630 w 2770104"/>
                <a:gd name="connsiteY7" fmla="*/ 787740 h 2447055"/>
                <a:gd name="connsiteX8" fmla="*/ 202505 w 2770104"/>
                <a:gd name="connsiteY8" fmla="*/ 607183 h 2447055"/>
                <a:gd name="connsiteX9" fmla="*/ 105917 w 2770104"/>
                <a:gd name="connsiteY9" fmla="*/ 524520 h 2447055"/>
                <a:gd name="connsiteX10" fmla="*/ 1009517 w 2770104"/>
                <a:gd name="connsiteY10" fmla="*/ 787785 h 2447055"/>
                <a:gd name="connsiteX11" fmla="*/ 1158284 w 2770104"/>
                <a:gd name="connsiteY11" fmla="*/ 744734 h 2447055"/>
                <a:gd name="connsiteX12" fmla="*/ 2636089 w 2770104"/>
                <a:gd name="connsiteY12" fmla="*/ 1014899 h 2447055"/>
                <a:gd name="connsiteX13" fmla="*/ 2556308 w 2770104"/>
                <a:gd name="connsiteY13" fmla="*/ 2053675 h 2447055"/>
                <a:gd name="connsiteX14" fmla="*/ 2330786 w 2770104"/>
                <a:gd name="connsiteY14" fmla="*/ 2257367 h 2447055"/>
                <a:gd name="connsiteX15" fmla="*/ 1196200 w 2770104"/>
                <a:gd name="connsiteY15" fmla="*/ 2327824 h 2447055"/>
                <a:gd name="connsiteX16" fmla="*/ 502652 w 2770104"/>
                <a:gd name="connsiteY16" fmla="*/ 1784092 h 2447055"/>
                <a:gd name="connsiteX17" fmla="*/ 7792 w 2770104"/>
                <a:gd name="connsiteY17" fmla="*/ 589849 h 2447055"/>
                <a:gd name="connsiteX18" fmla="*/ 7 w 2770104"/>
                <a:gd name="connsiteY18" fmla="*/ 407643 h 2447055"/>
                <a:gd name="connsiteX19" fmla="*/ 0 w 2770104"/>
                <a:gd name="connsiteY19" fmla="*/ 407635 h 2447055"/>
                <a:gd name="connsiteX20" fmla="*/ 2 w 2770104"/>
                <a:gd name="connsiteY20" fmla="*/ 407541 h 2447055"/>
                <a:gd name="connsiteX21" fmla="*/ 1 w 2770104"/>
                <a:gd name="connsiteY21" fmla="*/ 407513 h 2447055"/>
                <a:gd name="connsiteX22" fmla="*/ 3 w 2770104"/>
                <a:gd name="connsiteY22" fmla="*/ 407515 h 2447055"/>
                <a:gd name="connsiteX23" fmla="*/ 2431 w 2770104"/>
                <a:gd name="connsiteY23" fmla="*/ 302010 h 2447055"/>
                <a:gd name="connsiteX24" fmla="*/ 155838 w 2770104"/>
                <a:gd name="connsiteY24" fmla="*/ 40379 h 2447055"/>
                <a:gd name="connsiteX25" fmla="*/ 291363 w 2770104"/>
                <a:gd name="connsiteY25" fmla="*/ 37 h 2447055"/>
                <a:gd name="connsiteX0" fmla="*/ 87778 w 2770104"/>
                <a:gd name="connsiteY0" fmla="*/ 507056 h 2447055"/>
                <a:gd name="connsiteX1" fmla="*/ 94720 w 2770104"/>
                <a:gd name="connsiteY1" fmla="*/ 514928 h 2447055"/>
                <a:gd name="connsiteX2" fmla="*/ 94756 w 2770104"/>
                <a:gd name="connsiteY2" fmla="*/ 514959 h 2447055"/>
                <a:gd name="connsiteX3" fmla="*/ 87778 w 2770104"/>
                <a:gd name="connsiteY3" fmla="*/ 507056 h 2447055"/>
                <a:gd name="connsiteX4" fmla="*/ 291363 w 2770104"/>
                <a:gd name="connsiteY4" fmla="*/ 37 h 2447055"/>
                <a:gd name="connsiteX5" fmla="*/ 340657 w 2770104"/>
                <a:gd name="connsiteY5" fmla="*/ 4063 h 2447055"/>
                <a:gd name="connsiteX6" fmla="*/ 670095 w 2770104"/>
                <a:gd name="connsiteY6" fmla="*/ 366415 h 2447055"/>
                <a:gd name="connsiteX7" fmla="*/ 1009630 w 2770104"/>
                <a:gd name="connsiteY7" fmla="*/ 787740 h 2447055"/>
                <a:gd name="connsiteX8" fmla="*/ 105917 w 2770104"/>
                <a:gd name="connsiteY8" fmla="*/ 524520 h 2447055"/>
                <a:gd name="connsiteX9" fmla="*/ 1009517 w 2770104"/>
                <a:gd name="connsiteY9" fmla="*/ 787785 h 2447055"/>
                <a:gd name="connsiteX10" fmla="*/ 1158284 w 2770104"/>
                <a:gd name="connsiteY10" fmla="*/ 744734 h 2447055"/>
                <a:gd name="connsiteX11" fmla="*/ 2636089 w 2770104"/>
                <a:gd name="connsiteY11" fmla="*/ 1014899 h 2447055"/>
                <a:gd name="connsiteX12" fmla="*/ 2556308 w 2770104"/>
                <a:gd name="connsiteY12" fmla="*/ 2053675 h 2447055"/>
                <a:gd name="connsiteX13" fmla="*/ 2330786 w 2770104"/>
                <a:gd name="connsiteY13" fmla="*/ 2257367 h 2447055"/>
                <a:gd name="connsiteX14" fmla="*/ 1196200 w 2770104"/>
                <a:gd name="connsiteY14" fmla="*/ 2327824 h 2447055"/>
                <a:gd name="connsiteX15" fmla="*/ 502652 w 2770104"/>
                <a:gd name="connsiteY15" fmla="*/ 1784092 h 2447055"/>
                <a:gd name="connsiteX16" fmla="*/ 7792 w 2770104"/>
                <a:gd name="connsiteY16" fmla="*/ 589849 h 2447055"/>
                <a:gd name="connsiteX17" fmla="*/ 7 w 2770104"/>
                <a:gd name="connsiteY17" fmla="*/ 407643 h 2447055"/>
                <a:gd name="connsiteX18" fmla="*/ 0 w 2770104"/>
                <a:gd name="connsiteY18" fmla="*/ 407635 h 2447055"/>
                <a:gd name="connsiteX19" fmla="*/ 2 w 2770104"/>
                <a:gd name="connsiteY19" fmla="*/ 407541 h 2447055"/>
                <a:gd name="connsiteX20" fmla="*/ 1 w 2770104"/>
                <a:gd name="connsiteY20" fmla="*/ 407513 h 2447055"/>
                <a:gd name="connsiteX21" fmla="*/ 3 w 2770104"/>
                <a:gd name="connsiteY21" fmla="*/ 407515 h 2447055"/>
                <a:gd name="connsiteX22" fmla="*/ 2431 w 2770104"/>
                <a:gd name="connsiteY22" fmla="*/ 302010 h 2447055"/>
                <a:gd name="connsiteX23" fmla="*/ 155838 w 2770104"/>
                <a:gd name="connsiteY23" fmla="*/ 40379 h 2447055"/>
                <a:gd name="connsiteX24" fmla="*/ 291363 w 2770104"/>
                <a:gd name="connsiteY24" fmla="*/ 37 h 2447055"/>
                <a:gd name="connsiteX0" fmla="*/ 87778 w 2770104"/>
                <a:gd name="connsiteY0" fmla="*/ 507056 h 2447055"/>
                <a:gd name="connsiteX1" fmla="*/ 94720 w 2770104"/>
                <a:gd name="connsiteY1" fmla="*/ 514928 h 2447055"/>
                <a:gd name="connsiteX2" fmla="*/ 94756 w 2770104"/>
                <a:gd name="connsiteY2" fmla="*/ 514959 h 2447055"/>
                <a:gd name="connsiteX3" fmla="*/ 87778 w 2770104"/>
                <a:gd name="connsiteY3" fmla="*/ 507056 h 2447055"/>
                <a:gd name="connsiteX4" fmla="*/ 291363 w 2770104"/>
                <a:gd name="connsiteY4" fmla="*/ 37 h 2447055"/>
                <a:gd name="connsiteX5" fmla="*/ 340657 w 2770104"/>
                <a:gd name="connsiteY5" fmla="*/ 4063 h 2447055"/>
                <a:gd name="connsiteX6" fmla="*/ 670095 w 2770104"/>
                <a:gd name="connsiteY6" fmla="*/ 366415 h 2447055"/>
                <a:gd name="connsiteX7" fmla="*/ 1009630 w 2770104"/>
                <a:gd name="connsiteY7" fmla="*/ 787740 h 2447055"/>
                <a:gd name="connsiteX8" fmla="*/ 1009517 w 2770104"/>
                <a:gd name="connsiteY8" fmla="*/ 787785 h 2447055"/>
                <a:gd name="connsiteX9" fmla="*/ 1158284 w 2770104"/>
                <a:gd name="connsiteY9" fmla="*/ 744734 h 2447055"/>
                <a:gd name="connsiteX10" fmla="*/ 2636089 w 2770104"/>
                <a:gd name="connsiteY10" fmla="*/ 1014899 h 2447055"/>
                <a:gd name="connsiteX11" fmla="*/ 2556308 w 2770104"/>
                <a:gd name="connsiteY11" fmla="*/ 2053675 h 2447055"/>
                <a:gd name="connsiteX12" fmla="*/ 2330786 w 2770104"/>
                <a:gd name="connsiteY12" fmla="*/ 2257367 h 2447055"/>
                <a:gd name="connsiteX13" fmla="*/ 1196200 w 2770104"/>
                <a:gd name="connsiteY13" fmla="*/ 2327824 h 2447055"/>
                <a:gd name="connsiteX14" fmla="*/ 502652 w 2770104"/>
                <a:gd name="connsiteY14" fmla="*/ 1784092 h 2447055"/>
                <a:gd name="connsiteX15" fmla="*/ 7792 w 2770104"/>
                <a:gd name="connsiteY15" fmla="*/ 589849 h 2447055"/>
                <a:gd name="connsiteX16" fmla="*/ 7 w 2770104"/>
                <a:gd name="connsiteY16" fmla="*/ 407643 h 2447055"/>
                <a:gd name="connsiteX17" fmla="*/ 0 w 2770104"/>
                <a:gd name="connsiteY17" fmla="*/ 407635 h 2447055"/>
                <a:gd name="connsiteX18" fmla="*/ 2 w 2770104"/>
                <a:gd name="connsiteY18" fmla="*/ 407541 h 2447055"/>
                <a:gd name="connsiteX19" fmla="*/ 1 w 2770104"/>
                <a:gd name="connsiteY19" fmla="*/ 407513 h 2447055"/>
                <a:gd name="connsiteX20" fmla="*/ 3 w 2770104"/>
                <a:gd name="connsiteY20" fmla="*/ 407515 h 2447055"/>
                <a:gd name="connsiteX21" fmla="*/ 2431 w 2770104"/>
                <a:gd name="connsiteY21" fmla="*/ 302010 h 2447055"/>
                <a:gd name="connsiteX22" fmla="*/ 155838 w 2770104"/>
                <a:gd name="connsiteY22" fmla="*/ 40379 h 2447055"/>
                <a:gd name="connsiteX23" fmla="*/ 291363 w 2770104"/>
                <a:gd name="connsiteY23" fmla="*/ 37 h 2447055"/>
                <a:gd name="connsiteX0" fmla="*/ 94756 w 2770104"/>
                <a:gd name="connsiteY0" fmla="*/ 514959 h 2447055"/>
                <a:gd name="connsiteX1" fmla="*/ 94720 w 2770104"/>
                <a:gd name="connsiteY1" fmla="*/ 514928 h 2447055"/>
                <a:gd name="connsiteX2" fmla="*/ 94756 w 2770104"/>
                <a:gd name="connsiteY2" fmla="*/ 514959 h 2447055"/>
                <a:gd name="connsiteX3" fmla="*/ 291363 w 2770104"/>
                <a:gd name="connsiteY3" fmla="*/ 37 h 2447055"/>
                <a:gd name="connsiteX4" fmla="*/ 340657 w 2770104"/>
                <a:gd name="connsiteY4" fmla="*/ 4063 h 2447055"/>
                <a:gd name="connsiteX5" fmla="*/ 670095 w 2770104"/>
                <a:gd name="connsiteY5" fmla="*/ 366415 h 2447055"/>
                <a:gd name="connsiteX6" fmla="*/ 1009630 w 2770104"/>
                <a:gd name="connsiteY6" fmla="*/ 787740 h 2447055"/>
                <a:gd name="connsiteX7" fmla="*/ 1009517 w 2770104"/>
                <a:gd name="connsiteY7" fmla="*/ 787785 h 2447055"/>
                <a:gd name="connsiteX8" fmla="*/ 1158284 w 2770104"/>
                <a:gd name="connsiteY8" fmla="*/ 744734 h 2447055"/>
                <a:gd name="connsiteX9" fmla="*/ 2636089 w 2770104"/>
                <a:gd name="connsiteY9" fmla="*/ 1014899 h 2447055"/>
                <a:gd name="connsiteX10" fmla="*/ 2556308 w 2770104"/>
                <a:gd name="connsiteY10" fmla="*/ 2053675 h 2447055"/>
                <a:gd name="connsiteX11" fmla="*/ 2330786 w 2770104"/>
                <a:gd name="connsiteY11" fmla="*/ 2257367 h 2447055"/>
                <a:gd name="connsiteX12" fmla="*/ 1196200 w 2770104"/>
                <a:gd name="connsiteY12" fmla="*/ 2327824 h 2447055"/>
                <a:gd name="connsiteX13" fmla="*/ 502652 w 2770104"/>
                <a:gd name="connsiteY13" fmla="*/ 1784092 h 2447055"/>
                <a:gd name="connsiteX14" fmla="*/ 7792 w 2770104"/>
                <a:gd name="connsiteY14" fmla="*/ 589849 h 2447055"/>
                <a:gd name="connsiteX15" fmla="*/ 7 w 2770104"/>
                <a:gd name="connsiteY15" fmla="*/ 407643 h 2447055"/>
                <a:gd name="connsiteX16" fmla="*/ 0 w 2770104"/>
                <a:gd name="connsiteY16" fmla="*/ 407635 h 2447055"/>
                <a:gd name="connsiteX17" fmla="*/ 2 w 2770104"/>
                <a:gd name="connsiteY17" fmla="*/ 407541 h 2447055"/>
                <a:gd name="connsiteX18" fmla="*/ 1 w 2770104"/>
                <a:gd name="connsiteY18" fmla="*/ 407513 h 2447055"/>
                <a:gd name="connsiteX19" fmla="*/ 3 w 2770104"/>
                <a:gd name="connsiteY19" fmla="*/ 407515 h 2447055"/>
                <a:gd name="connsiteX20" fmla="*/ 2431 w 2770104"/>
                <a:gd name="connsiteY20" fmla="*/ 302010 h 2447055"/>
                <a:gd name="connsiteX21" fmla="*/ 155838 w 2770104"/>
                <a:gd name="connsiteY21" fmla="*/ 40379 h 2447055"/>
                <a:gd name="connsiteX22" fmla="*/ 291363 w 2770104"/>
                <a:gd name="connsiteY22" fmla="*/ 37 h 2447055"/>
                <a:gd name="connsiteX0" fmla="*/ 291363 w 2770104"/>
                <a:gd name="connsiteY0" fmla="*/ 37 h 2447055"/>
                <a:gd name="connsiteX1" fmla="*/ 340657 w 2770104"/>
                <a:gd name="connsiteY1" fmla="*/ 4063 h 2447055"/>
                <a:gd name="connsiteX2" fmla="*/ 670095 w 2770104"/>
                <a:gd name="connsiteY2" fmla="*/ 366415 h 2447055"/>
                <a:gd name="connsiteX3" fmla="*/ 1009630 w 2770104"/>
                <a:gd name="connsiteY3" fmla="*/ 787740 h 2447055"/>
                <a:gd name="connsiteX4" fmla="*/ 1009517 w 2770104"/>
                <a:gd name="connsiteY4" fmla="*/ 787785 h 2447055"/>
                <a:gd name="connsiteX5" fmla="*/ 1158284 w 2770104"/>
                <a:gd name="connsiteY5" fmla="*/ 744734 h 2447055"/>
                <a:gd name="connsiteX6" fmla="*/ 2636089 w 2770104"/>
                <a:gd name="connsiteY6" fmla="*/ 1014899 h 2447055"/>
                <a:gd name="connsiteX7" fmla="*/ 2556308 w 2770104"/>
                <a:gd name="connsiteY7" fmla="*/ 2053675 h 2447055"/>
                <a:gd name="connsiteX8" fmla="*/ 2330786 w 2770104"/>
                <a:gd name="connsiteY8" fmla="*/ 2257367 h 2447055"/>
                <a:gd name="connsiteX9" fmla="*/ 1196200 w 2770104"/>
                <a:gd name="connsiteY9" fmla="*/ 2327824 h 2447055"/>
                <a:gd name="connsiteX10" fmla="*/ 502652 w 2770104"/>
                <a:gd name="connsiteY10" fmla="*/ 1784092 h 2447055"/>
                <a:gd name="connsiteX11" fmla="*/ 7792 w 2770104"/>
                <a:gd name="connsiteY11" fmla="*/ 589849 h 2447055"/>
                <a:gd name="connsiteX12" fmla="*/ 7 w 2770104"/>
                <a:gd name="connsiteY12" fmla="*/ 407643 h 2447055"/>
                <a:gd name="connsiteX13" fmla="*/ 0 w 2770104"/>
                <a:gd name="connsiteY13" fmla="*/ 407635 h 2447055"/>
                <a:gd name="connsiteX14" fmla="*/ 2 w 2770104"/>
                <a:gd name="connsiteY14" fmla="*/ 407541 h 2447055"/>
                <a:gd name="connsiteX15" fmla="*/ 1 w 2770104"/>
                <a:gd name="connsiteY15" fmla="*/ 407513 h 2447055"/>
                <a:gd name="connsiteX16" fmla="*/ 3 w 2770104"/>
                <a:gd name="connsiteY16" fmla="*/ 407515 h 2447055"/>
                <a:gd name="connsiteX17" fmla="*/ 2431 w 2770104"/>
                <a:gd name="connsiteY17" fmla="*/ 302010 h 2447055"/>
                <a:gd name="connsiteX18" fmla="*/ 155838 w 2770104"/>
                <a:gd name="connsiteY18" fmla="*/ 40379 h 2447055"/>
                <a:gd name="connsiteX19" fmla="*/ 291363 w 2770104"/>
                <a:gd name="connsiteY19" fmla="*/ 37 h 2447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70104" h="2447055">
                  <a:moveTo>
                    <a:pt x="291363" y="37"/>
                  </a:moveTo>
                  <a:cubicBezTo>
                    <a:pt x="307534" y="-243"/>
                    <a:pt x="323993" y="1044"/>
                    <a:pt x="340657" y="4063"/>
                  </a:cubicBezTo>
                  <a:cubicBezTo>
                    <a:pt x="512481" y="35191"/>
                    <a:pt x="582407" y="237119"/>
                    <a:pt x="670095" y="366415"/>
                  </a:cubicBezTo>
                  <a:cubicBezTo>
                    <a:pt x="771479" y="515692"/>
                    <a:pt x="881697" y="660147"/>
                    <a:pt x="1009630" y="787740"/>
                  </a:cubicBezTo>
                  <a:cubicBezTo>
                    <a:pt x="1066200" y="857968"/>
                    <a:pt x="984741" y="794953"/>
                    <a:pt x="1009517" y="787785"/>
                  </a:cubicBezTo>
                  <a:cubicBezTo>
                    <a:pt x="1034293" y="780617"/>
                    <a:pt x="1109046" y="763198"/>
                    <a:pt x="1158284" y="744734"/>
                  </a:cubicBezTo>
                  <a:cubicBezTo>
                    <a:pt x="1692796" y="543665"/>
                    <a:pt x="2279046" y="444539"/>
                    <a:pt x="2636089" y="1014899"/>
                  </a:cubicBezTo>
                  <a:cubicBezTo>
                    <a:pt x="2843706" y="1346580"/>
                    <a:pt x="2804737" y="1756201"/>
                    <a:pt x="2556308" y="2053675"/>
                  </a:cubicBezTo>
                  <a:cubicBezTo>
                    <a:pt x="2489560" y="2133655"/>
                    <a:pt x="2413332" y="2201294"/>
                    <a:pt x="2330786" y="2257367"/>
                  </a:cubicBezTo>
                  <a:cubicBezTo>
                    <a:pt x="1995071" y="2485259"/>
                    <a:pt x="1560353" y="2506639"/>
                    <a:pt x="1196200" y="2327824"/>
                  </a:cubicBezTo>
                  <a:cubicBezTo>
                    <a:pt x="937371" y="2200710"/>
                    <a:pt x="700264" y="2018981"/>
                    <a:pt x="502652" y="1784092"/>
                  </a:cubicBezTo>
                  <a:cubicBezTo>
                    <a:pt x="207289" y="1432902"/>
                    <a:pt x="44070" y="1014747"/>
                    <a:pt x="7792" y="589849"/>
                  </a:cubicBezTo>
                  <a:lnTo>
                    <a:pt x="7" y="407643"/>
                  </a:lnTo>
                  <a:cubicBezTo>
                    <a:pt x="5" y="407640"/>
                    <a:pt x="2" y="407638"/>
                    <a:pt x="0" y="407635"/>
                  </a:cubicBezTo>
                  <a:cubicBezTo>
                    <a:pt x="1" y="407604"/>
                    <a:pt x="1" y="407572"/>
                    <a:pt x="2" y="407541"/>
                  </a:cubicBezTo>
                  <a:cubicBezTo>
                    <a:pt x="2" y="407532"/>
                    <a:pt x="1" y="407522"/>
                    <a:pt x="1" y="407513"/>
                  </a:cubicBezTo>
                  <a:lnTo>
                    <a:pt x="3" y="407515"/>
                  </a:lnTo>
                  <a:cubicBezTo>
                    <a:pt x="812" y="372347"/>
                    <a:pt x="1622" y="337178"/>
                    <a:pt x="2431" y="302010"/>
                  </a:cubicBezTo>
                  <a:cubicBezTo>
                    <a:pt x="7666" y="195250"/>
                    <a:pt x="64037" y="95340"/>
                    <a:pt x="155838" y="40379"/>
                  </a:cubicBezTo>
                  <a:cubicBezTo>
                    <a:pt x="196925" y="15817"/>
                    <a:pt x="242849" y="876"/>
                    <a:pt x="291363" y="37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wrap="square" lIns="28575" tIns="28575" rIns="28575" bIns="28575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225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" name="Shape">
              <a:extLst>
                <a:ext uri="{FF2B5EF4-FFF2-40B4-BE49-F238E27FC236}">
                  <a16:creationId xmlns:a16="http://schemas.microsoft.com/office/drawing/2014/main" id="{D27EAFE3-F111-7B0F-04C5-BC4AD82969AA}"/>
                </a:ext>
              </a:extLst>
            </p:cNvPr>
            <p:cNvSpPr/>
            <p:nvPr/>
          </p:nvSpPr>
          <p:spPr>
            <a:xfrm>
              <a:off x="3781976" y="3320347"/>
              <a:ext cx="1009630" cy="808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949" extrusionOk="0">
                  <a:moveTo>
                    <a:pt x="21600" y="19435"/>
                  </a:moveTo>
                  <a:cubicBezTo>
                    <a:pt x="18863" y="16287"/>
                    <a:pt x="16505" y="12723"/>
                    <a:pt x="14336" y="9040"/>
                  </a:cubicBezTo>
                  <a:cubicBezTo>
                    <a:pt x="12460" y="5850"/>
                    <a:pt x="10964" y="868"/>
                    <a:pt x="7288" y="100"/>
                  </a:cubicBezTo>
                  <a:cubicBezTo>
                    <a:pt x="5862" y="-198"/>
                    <a:pt x="4506" y="188"/>
                    <a:pt x="3334" y="996"/>
                  </a:cubicBezTo>
                  <a:cubicBezTo>
                    <a:pt x="1370" y="2352"/>
                    <a:pt x="164" y="4817"/>
                    <a:pt x="52" y="7451"/>
                  </a:cubicBezTo>
                  <a:cubicBezTo>
                    <a:pt x="17" y="8320"/>
                    <a:pt x="0" y="9188"/>
                    <a:pt x="0" y="10057"/>
                  </a:cubicBezTo>
                  <a:cubicBezTo>
                    <a:pt x="5001" y="17598"/>
                    <a:pt x="13405" y="21402"/>
                    <a:pt x="21600" y="19435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225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" name="Shape">
              <a:extLst>
                <a:ext uri="{FF2B5EF4-FFF2-40B4-BE49-F238E27FC236}">
                  <a16:creationId xmlns:a16="http://schemas.microsoft.com/office/drawing/2014/main" id="{F562AE59-55B2-7E0A-AD42-B48DEA345BCF}"/>
                </a:ext>
              </a:extLst>
            </p:cNvPr>
            <p:cNvSpPr/>
            <p:nvPr/>
          </p:nvSpPr>
          <p:spPr>
            <a:xfrm>
              <a:off x="3781977" y="3727850"/>
              <a:ext cx="2770111" cy="20395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1" h="20987" extrusionOk="0">
                  <a:moveTo>
                    <a:pt x="3818" y="14165"/>
                  </a:moveTo>
                  <a:cubicBezTo>
                    <a:pt x="5319" y="16582"/>
                    <a:pt x="7120" y="18452"/>
                    <a:pt x="9086" y="19760"/>
                  </a:cubicBezTo>
                  <a:cubicBezTo>
                    <a:pt x="11852" y="21600"/>
                    <a:pt x="15154" y="21380"/>
                    <a:pt x="17704" y="19035"/>
                  </a:cubicBezTo>
                  <a:cubicBezTo>
                    <a:pt x="18331" y="18458"/>
                    <a:pt x="18910" y="17762"/>
                    <a:pt x="19417" y="16939"/>
                  </a:cubicBezTo>
                  <a:cubicBezTo>
                    <a:pt x="21304" y="13878"/>
                    <a:pt x="21600" y="9663"/>
                    <a:pt x="20023" y="6250"/>
                  </a:cubicBezTo>
                  <a:cubicBezTo>
                    <a:pt x="17311" y="381"/>
                    <a:pt x="12858" y="1401"/>
                    <a:pt x="8798" y="3470"/>
                  </a:cubicBezTo>
                  <a:cubicBezTo>
                    <a:pt x="8424" y="3660"/>
                    <a:pt x="8046" y="3807"/>
                    <a:pt x="7668" y="3913"/>
                  </a:cubicBezTo>
                  <a:cubicBezTo>
                    <a:pt x="4758" y="4733"/>
                    <a:pt x="1774" y="3147"/>
                    <a:pt x="0" y="0"/>
                  </a:cubicBezTo>
                  <a:cubicBezTo>
                    <a:pt x="1" y="5005"/>
                    <a:pt x="1254" y="10035"/>
                    <a:pt x="3818" y="14165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28575" tIns="28575" rIns="28575" bIns="28575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000">
                  <a:solidFill>
                    <a:srgbClr val="FFFFFF"/>
                  </a:solidFill>
                </a:defRPr>
              </a:pPr>
              <a:endParaRPr kumimoji="0" sz="225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28" name="TextBox 43">
            <a:extLst>
              <a:ext uri="{FF2B5EF4-FFF2-40B4-BE49-F238E27FC236}">
                <a16:creationId xmlns:a16="http://schemas.microsoft.com/office/drawing/2014/main" id="{2A743259-7A52-30B6-C8BF-B2E30EFD0A59}"/>
              </a:ext>
            </a:extLst>
          </p:cNvPr>
          <p:cNvSpPr txBox="1"/>
          <p:nvPr/>
        </p:nvSpPr>
        <p:spPr>
          <a:xfrm>
            <a:off x="4854109" y="2247261"/>
            <a:ext cx="1506713" cy="461665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Financing</a:t>
            </a:r>
          </a:p>
        </p:txBody>
      </p:sp>
      <p:sp>
        <p:nvSpPr>
          <p:cNvPr id="29" name="TextBox 44">
            <a:extLst>
              <a:ext uri="{FF2B5EF4-FFF2-40B4-BE49-F238E27FC236}">
                <a16:creationId xmlns:a16="http://schemas.microsoft.com/office/drawing/2014/main" id="{19679B2B-99BE-26B1-9ADE-268770B80AF7}"/>
              </a:ext>
            </a:extLst>
          </p:cNvPr>
          <p:cNvSpPr txBox="1"/>
          <p:nvPr/>
        </p:nvSpPr>
        <p:spPr>
          <a:xfrm>
            <a:off x="6870944" y="4186461"/>
            <a:ext cx="1393349" cy="461665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EU</a:t>
            </a:r>
          </a:p>
        </p:txBody>
      </p:sp>
      <p:sp>
        <p:nvSpPr>
          <p:cNvPr id="30" name="TextBox 45">
            <a:extLst>
              <a:ext uri="{FF2B5EF4-FFF2-40B4-BE49-F238E27FC236}">
                <a16:creationId xmlns:a16="http://schemas.microsoft.com/office/drawing/2014/main" id="{AB628693-319D-45E8-39D7-B4427CB222DD}"/>
              </a:ext>
            </a:extLst>
          </p:cNvPr>
          <p:cNvSpPr txBox="1"/>
          <p:nvPr/>
        </p:nvSpPr>
        <p:spPr>
          <a:xfrm>
            <a:off x="4230576" y="4552138"/>
            <a:ext cx="1321166" cy="830997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National Local</a:t>
            </a:r>
          </a:p>
        </p:txBody>
      </p:sp>
      <p:sp>
        <p:nvSpPr>
          <p:cNvPr id="40" name="Graphic 41" descr="Coins">
            <a:extLst>
              <a:ext uri="{FF2B5EF4-FFF2-40B4-BE49-F238E27FC236}">
                <a16:creationId xmlns:a16="http://schemas.microsoft.com/office/drawing/2014/main" id="{6A184F3F-EB1F-AA75-5DD8-3E51EB9BEBDE}"/>
              </a:ext>
            </a:extLst>
          </p:cNvPr>
          <p:cNvSpPr/>
          <p:nvPr/>
        </p:nvSpPr>
        <p:spPr>
          <a:xfrm>
            <a:off x="5057737" y="2806496"/>
            <a:ext cx="799945" cy="685666"/>
          </a:xfrm>
          <a:custGeom>
            <a:avLst/>
            <a:gdLst>
              <a:gd name="connsiteX0" fmla="*/ 775840 w 834449"/>
              <a:gd name="connsiteY0" fmla="*/ 596036 h 715242"/>
              <a:gd name="connsiteX1" fmla="*/ 736104 w 834449"/>
              <a:gd name="connsiteY1" fmla="*/ 629811 h 715242"/>
              <a:gd name="connsiteX2" fmla="*/ 736104 w 834449"/>
              <a:gd name="connsiteY2" fmla="*/ 594049 h 715242"/>
              <a:gd name="connsiteX3" fmla="*/ 775840 w 834449"/>
              <a:gd name="connsiteY3" fmla="*/ 578155 h 715242"/>
              <a:gd name="connsiteX4" fmla="*/ 775840 w 834449"/>
              <a:gd name="connsiteY4" fmla="*/ 596036 h 715242"/>
              <a:gd name="connsiteX5" fmla="*/ 696368 w 834449"/>
              <a:gd name="connsiteY5" fmla="*/ 530472 h 715242"/>
              <a:gd name="connsiteX6" fmla="*/ 696368 w 834449"/>
              <a:gd name="connsiteY6" fmla="*/ 494710 h 715242"/>
              <a:gd name="connsiteX7" fmla="*/ 736104 w 834449"/>
              <a:gd name="connsiteY7" fmla="*/ 478815 h 715242"/>
              <a:gd name="connsiteX8" fmla="*/ 736104 w 834449"/>
              <a:gd name="connsiteY8" fmla="*/ 496696 h 715242"/>
              <a:gd name="connsiteX9" fmla="*/ 696368 w 834449"/>
              <a:gd name="connsiteY9" fmla="*/ 530472 h 715242"/>
              <a:gd name="connsiteX10" fmla="*/ 696368 w 834449"/>
              <a:gd name="connsiteY10" fmla="*/ 641732 h 715242"/>
              <a:gd name="connsiteX11" fmla="*/ 656633 w 834449"/>
              <a:gd name="connsiteY11" fmla="*/ 648686 h 715242"/>
              <a:gd name="connsiteX12" fmla="*/ 656633 w 834449"/>
              <a:gd name="connsiteY12" fmla="*/ 609943 h 715242"/>
              <a:gd name="connsiteX13" fmla="*/ 696368 w 834449"/>
              <a:gd name="connsiteY13" fmla="*/ 603983 h 715242"/>
              <a:gd name="connsiteX14" fmla="*/ 696368 w 834449"/>
              <a:gd name="connsiteY14" fmla="*/ 641732 h 715242"/>
              <a:gd name="connsiteX15" fmla="*/ 616897 w 834449"/>
              <a:gd name="connsiteY15" fmla="*/ 510604 h 715242"/>
              <a:gd name="connsiteX16" fmla="*/ 656633 w 834449"/>
              <a:gd name="connsiteY16" fmla="*/ 504644 h 715242"/>
              <a:gd name="connsiteX17" fmla="*/ 656633 w 834449"/>
              <a:gd name="connsiteY17" fmla="*/ 542392 h 715242"/>
              <a:gd name="connsiteX18" fmla="*/ 616897 w 834449"/>
              <a:gd name="connsiteY18" fmla="*/ 549346 h 715242"/>
              <a:gd name="connsiteX19" fmla="*/ 616897 w 834449"/>
              <a:gd name="connsiteY19" fmla="*/ 510604 h 715242"/>
              <a:gd name="connsiteX20" fmla="*/ 616897 w 834449"/>
              <a:gd name="connsiteY20" fmla="*/ 653652 h 715242"/>
              <a:gd name="connsiteX21" fmla="*/ 577161 w 834449"/>
              <a:gd name="connsiteY21" fmla="*/ 655639 h 715242"/>
              <a:gd name="connsiteX22" fmla="*/ 577161 w 834449"/>
              <a:gd name="connsiteY22" fmla="*/ 615904 h 715242"/>
              <a:gd name="connsiteX23" fmla="*/ 616897 w 834449"/>
              <a:gd name="connsiteY23" fmla="*/ 613917 h 715242"/>
              <a:gd name="connsiteX24" fmla="*/ 616897 w 834449"/>
              <a:gd name="connsiteY24" fmla="*/ 653652 h 715242"/>
              <a:gd name="connsiteX25" fmla="*/ 537425 w 834449"/>
              <a:gd name="connsiteY25" fmla="*/ 556300 h 715242"/>
              <a:gd name="connsiteX26" fmla="*/ 537425 w 834449"/>
              <a:gd name="connsiteY26" fmla="*/ 516564 h 715242"/>
              <a:gd name="connsiteX27" fmla="*/ 577161 w 834449"/>
              <a:gd name="connsiteY27" fmla="*/ 514577 h 715242"/>
              <a:gd name="connsiteX28" fmla="*/ 577161 w 834449"/>
              <a:gd name="connsiteY28" fmla="*/ 554313 h 715242"/>
              <a:gd name="connsiteX29" fmla="*/ 537425 w 834449"/>
              <a:gd name="connsiteY29" fmla="*/ 556300 h 715242"/>
              <a:gd name="connsiteX30" fmla="*/ 537425 w 834449"/>
              <a:gd name="connsiteY30" fmla="*/ 655639 h 715242"/>
              <a:gd name="connsiteX31" fmla="*/ 497690 w 834449"/>
              <a:gd name="connsiteY31" fmla="*/ 653652 h 715242"/>
              <a:gd name="connsiteX32" fmla="*/ 497690 w 834449"/>
              <a:gd name="connsiteY32" fmla="*/ 615904 h 715242"/>
              <a:gd name="connsiteX33" fmla="*/ 517558 w 834449"/>
              <a:gd name="connsiteY33" fmla="*/ 615904 h 715242"/>
              <a:gd name="connsiteX34" fmla="*/ 537425 w 834449"/>
              <a:gd name="connsiteY34" fmla="*/ 615904 h 715242"/>
              <a:gd name="connsiteX35" fmla="*/ 537425 w 834449"/>
              <a:gd name="connsiteY35" fmla="*/ 655639 h 715242"/>
              <a:gd name="connsiteX36" fmla="*/ 457954 w 834449"/>
              <a:gd name="connsiteY36" fmla="*/ 514577 h 715242"/>
              <a:gd name="connsiteX37" fmla="*/ 497690 w 834449"/>
              <a:gd name="connsiteY37" fmla="*/ 516564 h 715242"/>
              <a:gd name="connsiteX38" fmla="*/ 497690 w 834449"/>
              <a:gd name="connsiteY38" fmla="*/ 556300 h 715242"/>
              <a:gd name="connsiteX39" fmla="*/ 457954 w 834449"/>
              <a:gd name="connsiteY39" fmla="*/ 554313 h 715242"/>
              <a:gd name="connsiteX40" fmla="*/ 457954 w 834449"/>
              <a:gd name="connsiteY40" fmla="*/ 514577 h 715242"/>
              <a:gd name="connsiteX41" fmla="*/ 457954 w 834449"/>
              <a:gd name="connsiteY41" fmla="*/ 648686 h 715242"/>
              <a:gd name="connsiteX42" fmla="*/ 418218 w 834449"/>
              <a:gd name="connsiteY42" fmla="*/ 641732 h 715242"/>
              <a:gd name="connsiteX43" fmla="*/ 418218 w 834449"/>
              <a:gd name="connsiteY43" fmla="*/ 609943 h 715242"/>
              <a:gd name="connsiteX44" fmla="*/ 457954 w 834449"/>
              <a:gd name="connsiteY44" fmla="*/ 613917 h 715242"/>
              <a:gd name="connsiteX45" fmla="*/ 457954 w 834449"/>
              <a:gd name="connsiteY45" fmla="*/ 648686 h 715242"/>
              <a:gd name="connsiteX46" fmla="*/ 378483 w 834449"/>
              <a:gd name="connsiteY46" fmla="*/ 542392 h 715242"/>
              <a:gd name="connsiteX47" fmla="*/ 378483 w 834449"/>
              <a:gd name="connsiteY47" fmla="*/ 503650 h 715242"/>
              <a:gd name="connsiteX48" fmla="*/ 418218 w 834449"/>
              <a:gd name="connsiteY48" fmla="*/ 509610 h 715242"/>
              <a:gd name="connsiteX49" fmla="*/ 418218 w 834449"/>
              <a:gd name="connsiteY49" fmla="*/ 549346 h 715242"/>
              <a:gd name="connsiteX50" fmla="*/ 378483 w 834449"/>
              <a:gd name="connsiteY50" fmla="*/ 542392 h 715242"/>
              <a:gd name="connsiteX51" fmla="*/ 378483 w 834449"/>
              <a:gd name="connsiteY51" fmla="*/ 629811 h 715242"/>
              <a:gd name="connsiteX52" fmla="*/ 338747 w 834449"/>
              <a:gd name="connsiteY52" fmla="*/ 596036 h 715242"/>
              <a:gd name="connsiteX53" fmla="*/ 338747 w 834449"/>
              <a:gd name="connsiteY53" fmla="*/ 594049 h 715242"/>
              <a:gd name="connsiteX54" fmla="*/ 339740 w 834449"/>
              <a:gd name="connsiteY54" fmla="*/ 594049 h 715242"/>
              <a:gd name="connsiteX55" fmla="*/ 347687 w 834449"/>
              <a:gd name="connsiteY55" fmla="*/ 596036 h 715242"/>
              <a:gd name="connsiteX56" fmla="*/ 378483 w 834449"/>
              <a:gd name="connsiteY56" fmla="*/ 602989 h 715242"/>
              <a:gd name="connsiteX57" fmla="*/ 378483 w 834449"/>
              <a:gd name="connsiteY57" fmla="*/ 629811 h 715242"/>
              <a:gd name="connsiteX58" fmla="*/ 219540 w 834449"/>
              <a:gd name="connsiteY58" fmla="*/ 494710 h 715242"/>
              <a:gd name="connsiteX59" fmla="*/ 239408 w 834449"/>
              <a:gd name="connsiteY59" fmla="*/ 495703 h 715242"/>
              <a:gd name="connsiteX60" fmla="*/ 239408 w 834449"/>
              <a:gd name="connsiteY60" fmla="*/ 496696 h 715242"/>
              <a:gd name="connsiteX61" fmla="*/ 249342 w 834449"/>
              <a:gd name="connsiteY61" fmla="*/ 535439 h 715242"/>
              <a:gd name="connsiteX62" fmla="*/ 219540 w 834449"/>
              <a:gd name="connsiteY62" fmla="*/ 533452 h 715242"/>
              <a:gd name="connsiteX63" fmla="*/ 219540 w 834449"/>
              <a:gd name="connsiteY63" fmla="*/ 494710 h 715242"/>
              <a:gd name="connsiteX64" fmla="*/ 179804 w 834449"/>
              <a:gd name="connsiteY64" fmla="*/ 375502 h 715242"/>
              <a:gd name="connsiteX65" fmla="*/ 219540 w 834449"/>
              <a:gd name="connsiteY65" fmla="*/ 381463 h 715242"/>
              <a:gd name="connsiteX66" fmla="*/ 219540 w 834449"/>
              <a:gd name="connsiteY66" fmla="*/ 421199 h 715242"/>
              <a:gd name="connsiteX67" fmla="*/ 179804 w 834449"/>
              <a:gd name="connsiteY67" fmla="*/ 414245 h 715242"/>
              <a:gd name="connsiteX68" fmla="*/ 179804 w 834449"/>
              <a:gd name="connsiteY68" fmla="*/ 375502 h 715242"/>
              <a:gd name="connsiteX69" fmla="*/ 179804 w 834449"/>
              <a:gd name="connsiteY69" fmla="*/ 529478 h 715242"/>
              <a:gd name="connsiteX70" fmla="*/ 140068 w 834449"/>
              <a:gd name="connsiteY70" fmla="*/ 522525 h 715242"/>
              <a:gd name="connsiteX71" fmla="*/ 140068 w 834449"/>
              <a:gd name="connsiteY71" fmla="*/ 483782 h 715242"/>
              <a:gd name="connsiteX72" fmla="*/ 179804 w 834449"/>
              <a:gd name="connsiteY72" fmla="*/ 489743 h 715242"/>
              <a:gd name="connsiteX73" fmla="*/ 179804 w 834449"/>
              <a:gd name="connsiteY73" fmla="*/ 529478 h 715242"/>
              <a:gd name="connsiteX74" fmla="*/ 100333 w 834449"/>
              <a:gd name="connsiteY74" fmla="*/ 367555 h 715242"/>
              <a:gd name="connsiteX75" fmla="*/ 100333 w 834449"/>
              <a:gd name="connsiteY75" fmla="*/ 349674 h 715242"/>
              <a:gd name="connsiteX76" fmla="*/ 140068 w 834449"/>
              <a:gd name="connsiteY76" fmla="*/ 364575 h 715242"/>
              <a:gd name="connsiteX77" fmla="*/ 140068 w 834449"/>
              <a:gd name="connsiteY77" fmla="*/ 401331 h 715242"/>
              <a:gd name="connsiteX78" fmla="*/ 100333 w 834449"/>
              <a:gd name="connsiteY78" fmla="*/ 367555 h 715242"/>
              <a:gd name="connsiteX79" fmla="*/ 100333 w 834449"/>
              <a:gd name="connsiteY79" fmla="*/ 510604 h 715242"/>
              <a:gd name="connsiteX80" fmla="*/ 60597 w 834449"/>
              <a:gd name="connsiteY80" fmla="*/ 476829 h 715242"/>
              <a:gd name="connsiteX81" fmla="*/ 60597 w 834449"/>
              <a:gd name="connsiteY81" fmla="*/ 458947 h 715242"/>
              <a:gd name="connsiteX82" fmla="*/ 100333 w 834449"/>
              <a:gd name="connsiteY82" fmla="*/ 473848 h 715242"/>
              <a:gd name="connsiteX83" fmla="*/ 100333 w 834449"/>
              <a:gd name="connsiteY83" fmla="*/ 510604 h 715242"/>
              <a:gd name="connsiteX84" fmla="*/ 60597 w 834449"/>
              <a:gd name="connsiteY84" fmla="*/ 200665 h 715242"/>
              <a:gd name="connsiteX85" fmla="*/ 100333 w 834449"/>
              <a:gd name="connsiteY85" fmla="*/ 215566 h 715242"/>
              <a:gd name="connsiteX86" fmla="*/ 100333 w 834449"/>
              <a:gd name="connsiteY86" fmla="*/ 252322 h 715242"/>
              <a:gd name="connsiteX87" fmla="*/ 60597 w 834449"/>
              <a:gd name="connsiteY87" fmla="*/ 218546 h 715242"/>
              <a:gd name="connsiteX88" fmla="*/ 60597 w 834449"/>
              <a:gd name="connsiteY88" fmla="*/ 200665 h 715242"/>
              <a:gd name="connsiteX89" fmla="*/ 179804 w 834449"/>
              <a:gd name="connsiteY89" fmla="*/ 232454 h 715242"/>
              <a:gd name="connsiteX90" fmla="*/ 179804 w 834449"/>
              <a:gd name="connsiteY90" fmla="*/ 272190 h 715242"/>
              <a:gd name="connsiteX91" fmla="*/ 140068 w 834449"/>
              <a:gd name="connsiteY91" fmla="*/ 265236 h 715242"/>
              <a:gd name="connsiteX92" fmla="*/ 140068 w 834449"/>
              <a:gd name="connsiteY92" fmla="*/ 226494 h 715242"/>
              <a:gd name="connsiteX93" fmla="*/ 179804 w 834449"/>
              <a:gd name="connsiteY93" fmla="*/ 232454 h 715242"/>
              <a:gd name="connsiteX94" fmla="*/ 279143 w 834449"/>
              <a:gd name="connsiteY94" fmla="*/ 59604 h 715242"/>
              <a:gd name="connsiteX95" fmla="*/ 497690 w 834449"/>
              <a:gd name="connsiteY95" fmla="*/ 119207 h 715242"/>
              <a:gd name="connsiteX96" fmla="*/ 279143 w 834449"/>
              <a:gd name="connsiteY96" fmla="*/ 178811 h 715242"/>
              <a:gd name="connsiteX97" fmla="*/ 60597 w 834449"/>
              <a:gd name="connsiteY97" fmla="*/ 119207 h 715242"/>
              <a:gd name="connsiteX98" fmla="*/ 279143 w 834449"/>
              <a:gd name="connsiteY98" fmla="*/ 59604 h 715242"/>
              <a:gd name="connsiteX99" fmla="*/ 338747 w 834449"/>
              <a:gd name="connsiteY99" fmla="*/ 530472 h 715242"/>
              <a:gd name="connsiteX100" fmla="*/ 299011 w 834449"/>
              <a:gd name="connsiteY100" fmla="*/ 496696 h 715242"/>
              <a:gd name="connsiteX101" fmla="*/ 299011 w 834449"/>
              <a:gd name="connsiteY101" fmla="*/ 478815 h 715242"/>
              <a:gd name="connsiteX102" fmla="*/ 338747 w 834449"/>
              <a:gd name="connsiteY102" fmla="*/ 493716 h 715242"/>
              <a:gd name="connsiteX103" fmla="*/ 338747 w 834449"/>
              <a:gd name="connsiteY103" fmla="*/ 530472 h 715242"/>
              <a:gd name="connsiteX104" fmla="*/ 457954 w 834449"/>
              <a:gd name="connsiteY104" fmla="*/ 252322 h 715242"/>
              <a:gd name="connsiteX105" fmla="*/ 457954 w 834449"/>
              <a:gd name="connsiteY105" fmla="*/ 216560 h 715242"/>
              <a:gd name="connsiteX106" fmla="*/ 497690 w 834449"/>
              <a:gd name="connsiteY106" fmla="*/ 200665 h 715242"/>
              <a:gd name="connsiteX107" fmla="*/ 497690 w 834449"/>
              <a:gd name="connsiteY107" fmla="*/ 218546 h 715242"/>
              <a:gd name="connsiteX108" fmla="*/ 457954 w 834449"/>
              <a:gd name="connsiteY108" fmla="*/ 252322 h 715242"/>
              <a:gd name="connsiteX109" fmla="*/ 378483 w 834449"/>
              <a:gd name="connsiteY109" fmla="*/ 271196 h 715242"/>
              <a:gd name="connsiteX110" fmla="*/ 378483 w 834449"/>
              <a:gd name="connsiteY110" fmla="*/ 232454 h 715242"/>
              <a:gd name="connsiteX111" fmla="*/ 418218 w 834449"/>
              <a:gd name="connsiteY111" fmla="*/ 226494 h 715242"/>
              <a:gd name="connsiteX112" fmla="*/ 418218 w 834449"/>
              <a:gd name="connsiteY112" fmla="*/ 264242 h 715242"/>
              <a:gd name="connsiteX113" fmla="*/ 378483 w 834449"/>
              <a:gd name="connsiteY113" fmla="*/ 271196 h 715242"/>
              <a:gd name="connsiteX114" fmla="*/ 299011 w 834449"/>
              <a:gd name="connsiteY114" fmla="*/ 278150 h 715242"/>
              <a:gd name="connsiteX115" fmla="*/ 299011 w 834449"/>
              <a:gd name="connsiteY115" fmla="*/ 238414 h 715242"/>
              <a:gd name="connsiteX116" fmla="*/ 338747 w 834449"/>
              <a:gd name="connsiteY116" fmla="*/ 236427 h 715242"/>
              <a:gd name="connsiteX117" fmla="*/ 338747 w 834449"/>
              <a:gd name="connsiteY117" fmla="*/ 276163 h 715242"/>
              <a:gd name="connsiteX118" fmla="*/ 299011 w 834449"/>
              <a:gd name="connsiteY118" fmla="*/ 278150 h 715242"/>
              <a:gd name="connsiteX119" fmla="*/ 219540 w 834449"/>
              <a:gd name="connsiteY119" fmla="*/ 276163 h 715242"/>
              <a:gd name="connsiteX120" fmla="*/ 219540 w 834449"/>
              <a:gd name="connsiteY120" fmla="*/ 236427 h 715242"/>
              <a:gd name="connsiteX121" fmla="*/ 259276 w 834449"/>
              <a:gd name="connsiteY121" fmla="*/ 238414 h 715242"/>
              <a:gd name="connsiteX122" fmla="*/ 259276 w 834449"/>
              <a:gd name="connsiteY122" fmla="*/ 278150 h 715242"/>
              <a:gd name="connsiteX123" fmla="*/ 219540 w 834449"/>
              <a:gd name="connsiteY123" fmla="*/ 276163 h 715242"/>
              <a:gd name="connsiteX124" fmla="*/ 736104 w 834449"/>
              <a:gd name="connsiteY124" fmla="*/ 397357 h 715242"/>
              <a:gd name="connsiteX125" fmla="*/ 517558 w 834449"/>
              <a:gd name="connsiteY125" fmla="*/ 456961 h 715242"/>
              <a:gd name="connsiteX126" fmla="*/ 299011 w 834449"/>
              <a:gd name="connsiteY126" fmla="*/ 397357 h 715242"/>
              <a:gd name="connsiteX127" fmla="*/ 517558 w 834449"/>
              <a:gd name="connsiteY127" fmla="*/ 337754 h 715242"/>
              <a:gd name="connsiteX128" fmla="*/ 736104 w 834449"/>
              <a:gd name="connsiteY128" fmla="*/ 397357 h 715242"/>
              <a:gd name="connsiteX129" fmla="*/ 795708 w 834449"/>
              <a:gd name="connsiteY129" fmla="*/ 427159 h 715242"/>
              <a:gd name="connsiteX130" fmla="*/ 795708 w 834449"/>
              <a:gd name="connsiteY130" fmla="*/ 397357 h 715242"/>
              <a:gd name="connsiteX131" fmla="*/ 687428 w 834449"/>
              <a:gd name="connsiteY131" fmla="*/ 298018 h 715242"/>
              <a:gd name="connsiteX132" fmla="*/ 595042 w 834449"/>
              <a:gd name="connsiteY132" fmla="*/ 282124 h 715242"/>
              <a:gd name="connsiteX133" fmla="*/ 596036 w 834449"/>
              <a:gd name="connsiteY133" fmla="*/ 268216 h 715242"/>
              <a:gd name="connsiteX134" fmla="*/ 556300 w 834449"/>
              <a:gd name="connsiteY134" fmla="*/ 198679 h 715242"/>
              <a:gd name="connsiteX135" fmla="*/ 556300 w 834449"/>
              <a:gd name="connsiteY135" fmla="*/ 119207 h 715242"/>
              <a:gd name="connsiteX136" fmla="*/ 448020 w 834449"/>
              <a:gd name="connsiteY136" fmla="*/ 19868 h 715242"/>
              <a:gd name="connsiteX137" fmla="*/ 278150 w 834449"/>
              <a:gd name="connsiteY137" fmla="*/ 0 h 715242"/>
              <a:gd name="connsiteX138" fmla="*/ 0 w 834449"/>
              <a:gd name="connsiteY138" fmla="*/ 119207 h 715242"/>
              <a:gd name="connsiteX139" fmla="*/ 0 w 834449"/>
              <a:gd name="connsiteY139" fmla="*/ 218546 h 715242"/>
              <a:gd name="connsiteX140" fmla="*/ 39736 w 834449"/>
              <a:gd name="connsiteY140" fmla="*/ 288084 h 715242"/>
              <a:gd name="connsiteX141" fmla="*/ 39736 w 834449"/>
              <a:gd name="connsiteY141" fmla="*/ 306958 h 715242"/>
              <a:gd name="connsiteX142" fmla="*/ 0 w 834449"/>
              <a:gd name="connsiteY142" fmla="*/ 377489 h 715242"/>
              <a:gd name="connsiteX143" fmla="*/ 0 w 834449"/>
              <a:gd name="connsiteY143" fmla="*/ 476829 h 715242"/>
              <a:gd name="connsiteX144" fmla="*/ 108280 w 834449"/>
              <a:gd name="connsiteY144" fmla="*/ 576168 h 715242"/>
              <a:gd name="connsiteX145" fmla="*/ 278150 w 834449"/>
              <a:gd name="connsiteY145" fmla="*/ 596036 h 715242"/>
              <a:gd name="connsiteX146" fmla="*/ 386430 w 834449"/>
              <a:gd name="connsiteY146" fmla="*/ 695375 h 715242"/>
              <a:gd name="connsiteX147" fmla="*/ 556300 w 834449"/>
              <a:gd name="connsiteY147" fmla="*/ 715243 h 715242"/>
              <a:gd name="connsiteX148" fmla="*/ 834450 w 834449"/>
              <a:gd name="connsiteY148" fmla="*/ 596036 h 715242"/>
              <a:gd name="connsiteX149" fmla="*/ 834450 w 834449"/>
              <a:gd name="connsiteY149" fmla="*/ 496696 h 715242"/>
              <a:gd name="connsiteX150" fmla="*/ 795708 w 834449"/>
              <a:gd name="connsiteY150" fmla="*/ 427159 h 715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834449" h="715242">
                <a:moveTo>
                  <a:pt x="775840" y="596036"/>
                </a:moveTo>
                <a:cubicBezTo>
                  <a:pt x="775840" y="608950"/>
                  <a:pt x="760939" y="620870"/>
                  <a:pt x="736104" y="629811"/>
                </a:cubicBezTo>
                <a:lnTo>
                  <a:pt x="736104" y="594049"/>
                </a:lnTo>
                <a:cubicBezTo>
                  <a:pt x="750012" y="590075"/>
                  <a:pt x="763919" y="584115"/>
                  <a:pt x="775840" y="578155"/>
                </a:cubicBezTo>
                <a:lnTo>
                  <a:pt x="775840" y="596036"/>
                </a:lnTo>
                <a:close/>
                <a:moveTo>
                  <a:pt x="696368" y="530472"/>
                </a:moveTo>
                <a:lnTo>
                  <a:pt x="696368" y="494710"/>
                </a:lnTo>
                <a:cubicBezTo>
                  <a:pt x="710276" y="490736"/>
                  <a:pt x="724183" y="484776"/>
                  <a:pt x="736104" y="478815"/>
                </a:cubicBezTo>
                <a:lnTo>
                  <a:pt x="736104" y="496696"/>
                </a:lnTo>
                <a:cubicBezTo>
                  <a:pt x="736104" y="509610"/>
                  <a:pt x="721203" y="521531"/>
                  <a:pt x="696368" y="530472"/>
                </a:cubicBezTo>
                <a:close/>
                <a:moveTo>
                  <a:pt x="696368" y="641732"/>
                </a:moveTo>
                <a:cubicBezTo>
                  <a:pt x="684448" y="644712"/>
                  <a:pt x="670540" y="646699"/>
                  <a:pt x="656633" y="648686"/>
                </a:cubicBezTo>
                <a:lnTo>
                  <a:pt x="656633" y="609943"/>
                </a:lnTo>
                <a:cubicBezTo>
                  <a:pt x="669547" y="607956"/>
                  <a:pt x="683454" y="605970"/>
                  <a:pt x="696368" y="603983"/>
                </a:cubicBezTo>
                <a:lnTo>
                  <a:pt x="696368" y="641732"/>
                </a:lnTo>
                <a:close/>
                <a:moveTo>
                  <a:pt x="616897" y="510604"/>
                </a:moveTo>
                <a:cubicBezTo>
                  <a:pt x="629811" y="508617"/>
                  <a:pt x="643718" y="506630"/>
                  <a:pt x="656633" y="504644"/>
                </a:cubicBezTo>
                <a:lnTo>
                  <a:pt x="656633" y="542392"/>
                </a:lnTo>
                <a:cubicBezTo>
                  <a:pt x="644712" y="545373"/>
                  <a:pt x="630804" y="547359"/>
                  <a:pt x="616897" y="549346"/>
                </a:cubicBezTo>
                <a:lnTo>
                  <a:pt x="616897" y="510604"/>
                </a:lnTo>
                <a:close/>
                <a:moveTo>
                  <a:pt x="616897" y="653652"/>
                </a:moveTo>
                <a:cubicBezTo>
                  <a:pt x="603983" y="654646"/>
                  <a:pt x="591069" y="655639"/>
                  <a:pt x="577161" y="655639"/>
                </a:cubicBezTo>
                <a:lnTo>
                  <a:pt x="577161" y="615904"/>
                </a:lnTo>
                <a:cubicBezTo>
                  <a:pt x="589082" y="615904"/>
                  <a:pt x="602989" y="614910"/>
                  <a:pt x="616897" y="613917"/>
                </a:cubicBezTo>
                <a:lnTo>
                  <a:pt x="616897" y="653652"/>
                </a:lnTo>
                <a:close/>
                <a:moveTo>
                  <a:pt x="537425" y="556300"/>
                </a:moveTo>
                <a:lnTo>
                  <a:pt x="537425" y="516564"/>
                </a:lnTo>
                <a:cubicBezTo>
                  <a:pt x="549346" y="516564"/>
                  <a:pt x="563254" y="515571"/>
                  <a:pt x="577161" y="514577"/>
                </a:cubicBezTo>
                <a:lnTo>
                  <a:pt x="577161" y="554313"/>
                </a:lnTo>
                <a:cubicBezTo>
                  <a:pt x="564247" y="555307"/>
                  <a:pt x="551333" y="555307"/>
                  <a:pt x="537425" y="556300"/>
                </a:cubicBezTo>
                <a:close/>
                <a:moveTo>
                  <a:pt x="537425" y="655639"/>
                </a:moveTo>
                <a:cubicBezTo>
                  <a:pt x="523518" y="655639"/>
                  <a:pt x="510604" y="654646"/>
                  <a:pt x="497690" y="653652"/>
                </a:cubicBezTo>
                <a:lnTo>
                  <a:pt x="497690" y="615904"/>
                </a:lnTo>
                <a:cubicBezTo>
                  <a:pt x="504644" y="615904"/>
                  <a:pt x="510604" y="615904"/>
                  <a:pt x="517558" y="615904"/>
                </a:cubicBezTo>
                <a:cubicBezTo>
                  <a:pt x="523518" y="615904"/>
                  <a:pt x="530472" y="615904"/>
                  <a:pt x="537425" y="615904"/>
                </a:cubicBezTo>
                <a:lnTo>
                  <a:pt x="537425" y="655639"/>
                </a:lnTo>
                <a:close/>
                <a:moveTo>
                  <a:pt x="457954" y="514577"/>
                </a:moveTo>
                <a:cubicBezTo>
                  <a:pt x="470868" y="515571"/>
                  <a:pt x="483782" y="516564"/>
                  <a:pt x="497690" y="516564"/>
                </a:cubicBezTo>
                <a:lnTo>
                  <a:pt x="497690" y="556300"/>
                </a:lnTo>
                <a:cubicBezTo>
                  <a:pt x="483782" y="556300"/>
                  <a:pt x="470868" y="555307"/>
                  <a:pt x="457954" y="554313"/>
                </a:cubicBezTo>
                <a:lnTo>
                  <a:pt x="457954" y="514577"/>
                </a:lnTo>
                <a:close/>
                <a:moveTo>
                  <a:pt x="457954" y="648686"/>
                </a:moveTo>
                <a:cubicBezTo>
                  <a:pt x="444047" y="646699"/>
                  <a:pt x="430139" y="644712"/>
                  <a:pt x="418218" y="641732"/>
                </a:cubicBezTo>
                <a:lnTo>
                  <a:pt x="418218" y="609943"/>
                </a:lnTo>
                <a:cubicBezTo>
                  <a:pt x="431132" y="611930"/>
                  <a:pt x="444047" y="612923"/>
                  <a:pt x="457954" y="613917"/>
                </a:cubicBezTo>
                <a:lnTo>
                  <a:pt x="457954" y="648686"/>
                </a:lnTo>
                <a:close/>
                <a:moveTo>
                  <a:pt x="378483" y="542392"/>
                </a:moveTo>
                <a:lnTo>
                  <a:pt x="378483" y="503650"/>
                </a:lnTo>
                <a:cubicBezTo>
                  <a:pt x="391397" y="505637"/>
                  <a:pt x="404311" y="508617"/>
                  <a:pt x="418218" y="509610"/>
                </a:cubicBezTo>
                <a:lnTo>
                  <a:pt x="418218" y="549346"/>
                </a:lnTo>
                <a:cubicBezTo>
                  <a:pt x="404311" y="547359"/>
                  <a:pt x="390403" y="545373"/>
                  <a:pt x="378483" y="542392"/>
                </a:cubicBezTo>
                <a:close/>
                <a:moveTo>
                  <a:pt x="378483" y="629811"/>
                </a:moveTo>
                <a:cubicBezTo>
                  <a:pt x="353648" y="619877"/>
                  <a:pt x="338747" y="607956"/>
                  <a:pt x="338747" y="596036"/>
                </a:cubicBezTo>
                <a:lnTo>
                  <a:pt x="338747" y="594049"/>
                </a:lnTo>
                <a:cubicBezTo>
                  <a:pt x="338747" y="594049"/>
                  <a:pt x="338747" y="594049"/>
                  <a:pt x="339740" y="594049"/>
                </a:cubicBezTo>
                <a:cubicBezTo>
                  <a:pt x="342721" y="595042"/>
                  <a:pt x="344707" y="596036"/>
                  <a:pt x="347687" y="596036"/>
                </a:cubicBezTo>
                <a:cubicBezTo>
                  <a:pt x="357621" y="599016"/>
                  <a:pt x="367555" y="601003"/>
                  <a:pt x="378483" y="602989"/>
                </a:cubicBezTo>
                <a:lnTo>
                  <a:pt x="378483" y="629811"/>
                </a:lnTo>
                <a:close/>
                <a:moveTo>
                  <a:pt x="219540" y="494710"/>
                </a:moveTo>
                <a:cubicBezTo>
                  <a:pt x="226494" y="494710"/>
                  <a:pt x="232454" y="495703"/>
                  <a:pt x="239408" y="495703"/>
                </a:cubicBezTo>
                <a:lnTo>
                  <a:pt x="239408" y="496696"/>
                </a:lnTo>
                <a:cubicBezTo>
                  <a:pt x="239408" y="510604"/>
                  <a:pt x="242388" y="524511"/>
                  <a:pt x="249342" y="535439"/>
                </a:cubicBezTo>
                <a:cubicBezTo>
                  <a:pt x="239408" y="535439"/>
                  <a:pt x="229474" y="534445"/>
                  <a:pt x="219540" y="533452"/>
                </a:cubicBezTo>
                <a:lnTo>
                  <a:pt x="219540" y="494710"/>
                </a:lnTo>
                <a:close/>
                <a:moveTo>
                  <a:pt x="179804" y="375502"/>
                </a:moveTo>
                <a:cubicBezTo>
                  <a:pt x="192718" y="377489"/>
                  <a:pt x="205632" y="380469"/>
                  <a:pt x="219540" y="381463"/>
                </a:cubicBezTo>
                <a:lnTo>
                  <a:pt x="219540" y="421199"/>
                </a:lnTo>
                <a:cubicBezTo>
                  <a:pt x="205632" y="419212"/>
                  <a:pt x="191725" y="417225"/>
                  <a:pt x="179804" y="414245"/>
                </a:cubicBezTo>
                <a:lnTo>
                  <a:pt x="179804" y="375502"/>
                </a:lnTo>
                <a:close/>
                <a:moveTo>
                  <a:pt x="179804" y="529478"/>
                </a:moveTo>
                <a:cubicBezTo>
                  <a:pt x="165897" y="527492"/>
                  <a:pt x="151989" y="525505"/>
                  <a:pt x="140068" y="522525"/>
                </a:cubicBezTo>
                <a:lnTo>
                  <a:pt x="140068" y="483782"/>
                </a:lnTo>
                <a:cubicBezTo>
                  <a:pt x="152982" y="485769"/>
                  <a:pt x="165897" y="488749"/>
                  <a:pt x="179804" y="489743"/>
                </a:cubicBezTo>
                <a:lnTo>
                  <a:pt x="179804" y="529478"/>
                </a:lnTo>
                <a:close/>
                <a:moveTo>
                  <a:pt x="100333" y="367555"/>
                </a:moveTo>
                <a:lnTo>
                  <a:pt x="100333" y="349674"/>
                </a:lnTo>
                <a:cubicBezTo>
                  <a:pt x="112253" y="355635"/>
                  <a:pt x="125167" y="360602"/>
                  <a:pt x="140068" y="364575"/>
                </a:cubicBezTo>
                <a:lnTo>
                  <a:pt x="140068" y="401331"/>
                </a:lnTo>
                <a:cubicBezTo>
                  <a:pt x="115234" y="392390"/>
                  <a:pt x="100333" y="380469"/>
                  <a:pt x="100333" y="367555"/>
                </a:cubicBezTo>
                <a:close/>
                <a:moveTo>
                  <a:pt x="100333" y="510604"/>
                </a:moveTo>
                <a:cubicBezTo>
                  <a:pt x="75498" y="500670"/>
                  <a:pt x="60597" y="488749"/>
                  <a:pt x="60597" y="476829"/>
                </a:cubicBezTo>
                <a:lnTo>
                  <a:pt x="60597" y="458947"/>
                </a:lnTo>
                <a:cubicBezTo>
                  <a:pt x="72518" y="464908"/>
                  <a:pt x="85432" y="469875"/>
                  <a:pt x="100333" y="473848"/>
                </a:cubicBezTo>
                <a:lnTo>
                  <a:pt x="100333" y="510604"/>
                </a:lnTo>
                <a:close/>
                <a:moveTo>
                  <a:pt x="60597" y="200665"/>
                </a:moveTo>
                <a:cubicBezTo>
                  <a:pt x="72518" y="206626"/>
                  <a:pt x="85432" y="211593"/>
                  <a:pt x="100333" y="215566"/>
                </a:cubicBezTo>
                <a:lnTo>
                  <a:pt x="100333" y="252322"/>
                </a:lnTo>
                <a:cubicBezTo>
                  <a:pt x="75498" y="242388"/>
                  <a:pt x="60597" y="230467"/>
                  <a:pt x="60597" y="218546"/>
                </a:cubicBezTo>
                <a:lnTo>
                  <a:pt x="60597" y="200665"/>
                </a:lnTo>
                <a:close/>
                <a:moveTo>
                  <a:pt x="179804" y="232454"/>
                </a:moveTo>
                <a:lnTo>
                  <a:pt x="179804" y="272190"/>
                </a:lnTo>
                <a:cubicBezTo>
                  <a:pt x="165897" y="270203"/>
                  <a:pt x="151989" y="268216"/>
                  <a:pt x="140068" y="265236"/>
                </a:cubicBezTo>
                <a:lnTo>
                  <a:pt x="140068" y="226494"/>
                </a:lnTo>
                <a:cubicBezTo>
                  <a:pt x="152982" y="228480"/>
                  <a:pt x="165897" y="230467"/>
                  <a:pt x="179804" y="232454"/>
                </a:cubicBezTo>
                <a:close/>
                <a:moveTo>
                  <a:pt x="279143" y="59604"/>
                </a:moveTo>
                <a:cubicBezTo>
                  <a:pt x="400337" y="59604"/>
                  <a:pt x="497690" y="86425"/>
                  <a:pt x="497690" y="119207"/>
                </a:cubicBezTo>
                <a:cubicBezTo>
                  <a:pt x="497690" y="151989"/>
                  <a:pt x="400337" y="178811"/>
                  <a:pt x="279143" y="178811"/>
                </a:cubicBezTo>
                <a:cubicBezTo>
                  <a:pt x="157949" y="178811"/>
                  <a:pt x="60597" y="151989"/>
                  <a:pt x="60597" y="119207"/>
                </a:cubicBezTo>
                <a:cubicBezTo>
                  <a:pt x="60597" y="86425"/>
                  <a:pt x="157949" y="59604"/>
                  <a:pt x="279143" y="59604"/>
                </a:cubicBezTo>
                <a:close/>
                <a:moveTo>
                  <a:pt x="338747" y="530472"/>
                </a:moveTo>
                <a:cubicBezTo>
                  <a:pt x="313912" y="520538"/>
                  <a:pt x="299011" y="508617"/>
                  <a:pt x="299011" y="496696"/>
                </a:cubicBezTo>
                <a:lnTo>
                  <a:pt x="299011" y="478815"/>
                </a:lnTo>
                <a:cubicBezTo>
                  <a:pt x="310932" y="484776"/>
                  <a:pt x="323846" y="489743"/>
                  <a:pt x="338747" y="493716"/>
                </a:cubicBezTo>
                <a:lnTo>
                  <a:pt x="338747" y="530472"/>
                </a:lnTo>
                <a:close/>
                <a:moveTo>
                  <a:pt x="457954" y="252322"/>
                </a:moveTo>
                <a:lnTo>
                  <a:pt x="457954" y="216560"/>
                </a:lnTo>
                <a:cubicBezTo>
                  <a:pt x="471862" y="212586"/>
                  <a:pt x="485769" y="206626"/>
                  <a:pt x="497690" y="200665"/>
                </a:cubicBezTo>
                <a:lnTo>
                  <a:pt x="497690" y="218546"/>
                </a:lnTo>
                <a:cubicBezTo>
                  <a:pt x="497690" y="231461"/>
                  <a:pt x="482789" y="243381"/>
                  <a:pt x="457954" y="252322"/>
                </a:cubicBezTo>
                <a:close/>
                <a:moveTo>
                  <a:pt x="378483" y="271196"/>
                </a:moveTo>
                <a:lnTo>
                  <a:pt x="378483" y="232454"/>
                </a:lnTo>
                <a:cubicBezTo>
                  <a:pt x="391397" y="230467"/>
                  <a:pt x="405304" y="228480"/>
                  <a:pt x="418218" y="226494"/>
                </a:cubicBezTo>
                <a:lnTo>
                  <a:pt x="418218" y="264242"/>
                </a:lnTo>
                <a:cubicBezTo>
                  <a:pt x="406298" y="267223"/>
                  <a:pt x="392390" y="269209"/>
                  <a:pt x="378483" y="271196"/>
                </a:cubicBezTo>
                <a:close/>
                <a:moveTo>
                  <a:pt x="299011" y="278150"/>
                </a:moveTo>
                <a:lnTo>
                  <a:pt x="299011" y="238414"/>
                </a:lnTo>
                <a:cubicBezTo>
                  <a:pt x="310932" y="238414"/>
                  <a:pt x="324839" y="237421"/>
                  <a:pt x="338747" y="236427"/>
                </a:cubicBezTo>
                <a:lnTo>
                  <a:pt x="338747" y="276163"/>
                </a:lnTo>
                <a:cubicBezTo>
                  <a:pt x="325833" y="277157"/>
                  <a:pt x="312919" y="277157"/>
                  <a:pt x="299011" y="278150"/>
                </a:cubicBezTo>
                <a:close/>
                <a:moveTo>
                  <a:pt x="219540" y="276163"/>
                </a:moveTo>
                <a:lnTo>
                  <a:pt x="219540" y="236427"/>
                </a:lnTo>
                <a:cubicBezTo>
                  <a:pt x="232454" y="237421"/>
                  <a:pt x="245368" y="238414"/>
                  <a:pt x="259276" y="238414"/>
                </a:cubicBezTo>
                <a:lnTo>
                  <a:pt x="259276" y="278150"/>
                </a:lnTo>
                <a:cubicBezTo>
                  <a:pt x="245368" y="277157"/>
                  <a:pt x="232454" y="277157"/>
                  <a:pt x="219540" y="276163"/>
                </a:cubicBezTo>
                <a:close/>
                <a:moveTo>
                  <a:pt x="736104" y="397357"/>
                </a:moveTo>
                <a:cubicBezTo>
                  <a:pt x="736104" y="430139"/>
                  <a:pt x="638752" y="456961"/>
                  <a:pt x="517558" y="456961"/>
                </a:cubicBezTo>
                <a:cubicBezTo>
                  <a:pt x="396364" y="456961"/>
                  <a:pt x="299011" y="430139"/>
                  <a:pt x="299011" y="397357"/>
                </a:cubicBezTo>
                <a:cubicBezTo>
                  <a:pt x="299011" y="364575"/>
                  <a:pt x="396364" y="337754"/>
                  <a:pt x="517558" y="337754"/>
                </a:cubicBezTo>
                <a:cubicBezTo>
                  <a:pt x="638752" y="337754"/>
                  <a:pt x="736104" y="364575"/>
                  <a:pt x="736104" y="397357"/>
                </a:cubicBezTo>
                <a:close/>
                <a:moveTo>
                  <a:pt x="795708" y="427159"/>
                </a:moveTo>
                <a:lnTo>
                  <a:pt x="795708" y="397357"/>
                </a:lnTo>
                <a:cubicBezTo>
                  <a:pt x="795708" y="350668"/>
                  <a:pt x="758952" y="316892"/>
                  <a:pt x="687428" y="298018"/>
                </a:cubicBezTo>
                <a:cubicBezTo>
                  <a:pt x="660606" y="291064"/>
                  <a:pt x="629811" y="285104"/>
                  <a:pt x="595042" y="282124"/>
                </a:cubicBezTo>
                <a:cubicBezTo>
                  <a:pt x="596036" y="278150"/>
                  <a:pt x="596036" y="273183"/>
                  <a:pt x="596036" y="268216"/>
                </a:cubicBezTo>
                <a:cubicBezTo>
                  <a:pt x="596036" y="240401"/>
                  <a:pt x="583122" y="216560"/>
                  <a:pt x="556300" y="198679"/>
                </a:cubicBezTo>
                <a:lnTo>
                  <a:pt x="556300" y="119207"/>
                </a:lnTo>
                <a:cubicBezTo>
                  <a:pt x="556300" y="72518"/>
                  <a:pt x="519544" y="38742"/>
                  <a:pt x="448020" y="19868"/>
                </a:cubicBezTo>
                <a:cubicBezTo>
                  <a:pt x="401331" y="6954"/>
                  <a:pt x="341727" y="0"/>
                  <a:pt x="278150" y="0"/>
                </a:cubicBezTo>
                <a:cubicBezTo>
                  <a:pt x="194705" y="0"/>
                  <a:pt x="0" y="11921"/>
                  <a:pt x="0" y="119207"/>
                </a:cubicBezTo>
                <a:lnTo>
                  <a:pt x="0" y="218546"/>
                </a:lnTo>
                <a:cubicBezTo>
                  <a:pt x="0" y="246361"/>
                  <a:pt x="12914" y="270203"/>
                  <a:pt x="39736" y="288084"/>
                </a:cubicBezTo>
                <a:lnTo>
                  <a:pt x="39736" y="306958"/>
                </a:lnTo>
                <a:cubicBezTo>
                  <a:pt x="15894" y="323846"/>
                  <a:pt x="0" y="346694"/>
                  <a:pt x="0" y="377489"/>
                </a:cubicBezTo>
                <a:lnTo>
                  <a:pt x="0" y="476829"/>
                </a:lnTo>
                <a:cubicBezTo>
                  <a:pt x="0" y="523518"/>
                  <a:pt x="36756" y="557293"/>
                  <a:pt x="108280" y="576168"/>
                </a:cubicBezTo>
                <a:cubicBezTo>
                  <a:pt x="154969" y="589082"/>
                  <a:pt x="214573" y="596036"/>
                  <a:pt x="278150" y="596036"/>
                </a:cubicBezTo>
                <a:cubicBezTo>
                  <a:pt x="278150" y="642725"/>
                  <a:pt x="314905" y="676500"/>
                  <a:pt x="386430" y="695375"/>
                </a:cubicBezTo>
                <a:cubicBezTo>
                  <a:pt x="433119" y="708289"/>
                  <a:pt x="492723" y="715243"/>
                  <a:pt x="556300" y="715243"/>
                </a:cubicBezTo>
                <a:cubicBezTo>
                  <a:pt x="639745" y="715243"/>
                  <a:pt x="834450" y="703322"/>
                  <a:pt x="834450" y="596036"/>
                </a:cubicBezTo>
                <a:lnTo>
                  <a:pt x="834450" y="496696"/>
                </a:lnTo>
                <a:cubicBezTo>
                  <a:pt x="835443" y="468881"/>
                  <a:pt x="822529" y="445040"/>
                  <a:pt x="795708" y="427159"/>
                </a:cubicBezTo>
                <a:close/>
              </a:path>
            </a:pathLst>
          </a:custGeom>
          <a:solidFill>
            <a:schemeClr val="bg1"/>
          </a:solidFill>
          <a:ln w="9922" cap="flat">
            <a:noFill/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rgbClr val="0C3558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44" name="Picture 43" descr="A yellow stars in a circle&#10;&#10;Description automatically generated">
            <a:extLst>
              <a:ext uri="{FF2B5EF4-FFF2-40B4-BE49-F238E27FC236}">
                <a16:creationId xmlns:a16="http://schemas.microsoft.com/office/drawing/2014/main" id="{2D13C28F-BA88-D0E7-D14E-D02BB5BB9EE0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36903" y="3150033"/>
            <a:ext cx="1723259" cy="1078471"/>
          </a:xfrm>
          <a:prstGeom prst="rect">
            <a:avLst/>
          </a:prstGeom>
        </p:spPr>
      </p:pic>
      <p:sp>
        <p:nvSpPr>
          <p:cNvPr id="45" name="TextBox 47">
            <a:extLst>
              <a:ext uri="{FF2B5EF4-FFF2-40B4-BE49-F238E27FC236}">
                <a16:creationId xmlns:a16="http://schemas.microsoft.com/office/drawing/2014/main" id="{A06FF61C-69BD-DAF6-E336-E2CF113C1EE8}"/>
              </a:ext>
            </a:extLst>
          </p:cNvPr>
          <p:cNvSpPr txBox="1"/>
          <p:nvPr/>
        </p:nvSpPr>
        <p:spPr>
          <a:xfrm>
            <a:off x="7980027" y="4569258"/>
            <a:ext cx="3388783" cy="1384995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EU Funding:</a:t>
            </a:r>
            <a:b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are not enough,</a:t>
            </a:r>
            <a:b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hard to apply for/get..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7F5303F-FF90-1B5C-2E8E-5AE2D38391F7}"/>
              </a:ext>
            </a:extLst>
          </p:cNvPr>
          <p:cNvGrpSpPr/>
          <p:nvPr/>
        </p:nvGrpSpPr>
        <p:grpSpPr>
          <a:xfrm>
            <a:off x="5577712" y="4523416"/>
            <a:ext cx="602993" cy="903654"/>
            <a:chOff x="5552462" y="4680798"/>
            <a:chExt cx="684000" cy="1025052"/>
          </a:xfrm>
        </p:grpSpPr>
        <p:sp>
          <p:nvSpPr>
            <p:cNvPr id="48" name="Teardrop 47">
              <a:extLst>
                <a:ext uri="{FF2B5EF4-FFF2-40B4-BE49-F238E27FC236}">
                  <a16:creationId xmlns:a16="http://schemas.microsoft.com/office/drawing/2014/main" id="{9C3040E5-F635-0229-ED32-C313BBAF2775}"/>
                </a:ext>
              </a:extLst>
            </p:cNvPr>
            <p:cNvSpPr/>
            <p:nvPr/>
          </p:nvSpPr>
          <p:spPr>
            <a:xfrm rot="8127283">
              <a:off x="5603919" y="4680798"/>
              <a:ext cx="586673" cy="586673"/>
            </a:xfrm>
            <a:prstGeom prst="teardrop">
              <a:avLst>
                <a:gd name="adj" fmla="val 129504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395D234-638D-FBB9-48C2-958F2B6361D7}"/>
                </a:ext>
              </a:extLst>
            </p:cNvPr>
            <p:cNvSpPr/>
            <p:nvPr/>
          </p:nvSpPr>
          <p:spPr>
            <a:xfrm>
              <a:off x="5790352" y="4835649"/>
              <a:ext cx="216000" cy="216000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994A3A7-17ED-4DC2-4DB1-7FC454F4173B}"/>
                </a:ext>
              </a:extLst>
            </p:cNvPr>
            <p:cNvSpPr/>
            <p:nvPr/>
          </p:nvSpPr>
          <p:spPr>
            <a:xfrm>
              <a:off x="5552462" y="5489850"/>
              <a:ext cx="684000" cy="216000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52" name="TextBox 47">
            <a:extLst>
              <a:ext uri="{FF2B5EF4-FFF2-40B4-BE49-F238E27FC236}">
                <a16:creationId xmlns:a16="http://schemas.microsoft.com/office/drawing/2014/main" id="{C974DA11-D1AF-80BA-E237-612FDE087D1E}"/>
              </a:ext>
            </a:extLst>
          </p:cNvPr>
          <p:cNvSpPr txBox="1"/>
          <p:nvPr/>
        </p:nvSpPr>
        <p:spPr>
          <a:xfrm>
            <a:off x="816648" y="4569258"/>
            <a:ext cx="5064141" cy="1815882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EU-27 Mapping: </a:t>
            </a:r>
            <a:b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public and private </a:t>
            </a:r>
            <a:b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financing schemes for </a:t>
            </a:r>
            <a:b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building decarbonization</a:t>
            </a:r>
          </a:p>
        </p:txBody>
      </p:sp>
      <p:pic>
        <p:nvPicPr>
          <p:cNvPr id="2058" name="Picture 10" descr="CoolLIFE | e-think">
            <a:extLst>
              <a:ext uri="{FF2B5EF4-FFF2-40B4-BE49-F238E27FC236}">
                <a16:creationId xmlns:a16="http://schemas.microsoft.com/office/drawing/2014/main" id="{226D6B5F-64DE-170C-A14C-B47F08891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12" y="2418521"/>
            <a:ext cx="2161752" cy="129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APHEA – Egec">
            <a:extLst>
              <a:ext uri="{FF2B5EF4-FFF2-40B4-BE49-F238E27FC236}">
                <a16:creationId xmlns:a16="http://schemas.microsoft.com/office/drawing/2014/main" id="{633947DE-1849-F6AE-A894-6F3C03D2C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57" y="3665112"/>
            <a:ext cx="2425263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TextBox 47">
            <a:extLst>
              <a:ext uri="{FF2B5EF4-FFF2-40B4-BE49-F238E27FC236}">
                <a16:creationId xmlns:a16="http://schemas.microsoft.com/office/drawing/2014/main" id="{0D72B8EA-A683-0DC2-F84F-0AB0C756058E}"/>
              </a:ext>
            </a:extLst>
          </p:cNvPr>
          <p:cNvSpPr txBox="1"/>
          <p:nvPr/>
        </p:nvSpPr>
        <p:spPr>
          <a:xfrm>
            <a:off x="498834" y="1863565"/>
            <a:ext cx="1880284" cy="523220"/>
          </a:xfrm>
          <a:prstGeom prst="rect">
            <a:avLst/>
          </a:prstGeom>
          <a:noFill/>
        </p:spPr>
        <p:txBody>
          <a:bodyPr wrap="square" lIns="0" rIns="0" rtlCol="0" anchor="b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1">
                <a:ln>
                  <a:noFill/>
                </a:ln>
                <a:solidFill>
                  <a:srgbClr val="0C355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Funded by:</a:t>
            </a:r>
          </a:p>
        </p:txBody>
      </p:sp>
    </p:spTree>
    <p:extLst>
      <p:ext uri="{BB962C8B-B14F-4D97-AF65-F5344CB8AC3E}">
        <p14:creationId xmlns:p14="http://schemas.microsoft.com/office/powerpoint/2010/main" val="2809434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9" grpId="0"/>
      <p:bldP spid="30" grpId="0"/>
      <p:bldP spid="45" grpId="0"/>
      <p:bldP spid="52" grpId="0"/>
      <p:bldP spid="5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6" y="1283322"/>
            <a:ext cx="3714367" cy="515357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719EDE-C654-481D-9FDE-180B3D1FC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215" y="1351601"/>
            <a:ext cx="3583744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Mapping Overview</a:t>
            </a:r>
          </a:p>
        </p:txBody>
      </p:sp>
      <p:sp>
        <p:nvSpPr>
          <p:cNvPr id="15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57951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047" y="2554550"/>
            <a:ext cx="3060000" cy="840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9EE256-D400-4821-BDDB-DCDA0D417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1247" y="2852448"/>
            <a:ext cx="3044953" cy="3258809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Almost </a:t>
            </a:r>
            <a:r>
              <a:rPr lang="en-US" sz="2000" b="1" dirty="0"/>
              <a:t>600 schemes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2/3 Public, 1/3 Private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Only Italy, Sweden and Slovakia more private than public schemes (bank fragmentation)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DHC, GeoDHC and Cooling were addressed the least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Budget Opacity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F578831C-848E-EAE6-C2F5-ED6683B23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83" y="301810"/>
            <a:ext cx="1721482" cy="720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8A0E292-AC1F-93AC-04A5-1560B91A0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939" y="138458"/>
            <a:ext cx="7775403" cy="6660000"/>
          </a:xfrm>
          <a:prstGeom prst="rect">
            <a:avLst/>
          </a:prstGeom>
        </p:spPr>
      </p:pic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A0609942-135F-2A32-0238-15DFDBADF284}"/>
              </a:ext>
            </a:extLst>
          </p:cNvPr>
          <p:cNvSpPr/>
          <p:nvPr/>
        </p:nvSpPr>
        <p:spPr>
          <a:xfrm>
            <a:off x="6396032" y="138458"/>
            <a:ext cx="329013" cy="6660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33CB006A-0E3D-78EB-1FAD-B7989806FE2A}"/>
              </a:ext>
            </a:extLst>
          </p:cNvPr>
          <p:cNvSpPr/>
          <p:nvPr/>
        </p:nvSpPr>
        <p:spPr>
          <a:xfrm>
            <a:off x="10443498" y="136490"/>
            <a:ext cx="329013" cy="666000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810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1633A1-701E-414E-21DA-E408263F7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11B56F06-A782-7295-4F4C-2BA0CDF2A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F65A80A-9448-7CAC-44BF-A773A4C09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64" y="2264979"/>
            <a:ext cx="11682542" cy="3825423"/>
          </a:xfrm>
          <a:prstGeom prst="rect">
            <a:avLst/>
          </a:prstGeom>
        </p:spPr>
      </p:pic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E220D090-B398-AC6B-9246-47C4D7C588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E20338EC-C9B2-40B9-A3F3-5300D5B77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B5FDB-F2AB-DC49-10BD-2AFD4A7104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561" y="250257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200" b="1" dirty="0" err="1">
                <a:ea typeface="Open Sans SemiCondensed Light" pitchFamily="2" charset="0"/>
                <a:cs typeface="Open Sans SemiCondensed Light" pitchFamily="2" charset="0"/>
              </a:rPr>
              <a:t>Types</a:t>
            </a:r>
            <a:r>
              <a:rPr lang="de-DE" sz="4200" b="1" dirty="0">
                <a:ea typeface="Open Sans SemiCondensed Light" pitchFamily="2" charset="0"/>
                <a:cs typeface="Open Sans SemiCondensed Light" pitchFamily="2" charset="0"/>
              </a:rPr>
              <a:t> </a:t>
            </a:r>
            <a:r>
              <a:rPr lang="de-DE" sz="4200" b="1" dirty="0" err="1">
                <a:ea typeface="Open Sans SemiCondensed Light" pitchFamily="2" charset="0"/>
                <a:cs typeface="Open Sans SemiCondensed Light" pitchFamily="2" charset="0"/>
              </a:rPr>
              <a:t>of</a:t>
            </a:r>
            <a:r>
              <a:rPr lang="de-DE" sz="4200" b="1" dirty="0">
                <a:ea typeface="Open Sans SemiCondensed Light" pitchFamily="2" charset="0"/>
                <a:cs typeface="Open Sans SemiCondensed Light" pitchFamily="2" charset="0"/>
              </a:rPr>
              <a:t> Instrument and </a:t>
            </a:r>
            <a:r>
              <a:rPr lang="de-DE" sz="4200" b="1" dirty="0" err="1">
                <a:ea typeface="Open Sans SemiCondensed Light" pitchFamily="2" charset="0"/>
                <a:cs typeface="Open Sans SemiCondensed Light" pitchFamily="2" charset="0"/>
              </a:rPr>
              <a:t>Sectors</a:t>
            </a:r>
            <a:endParaRPr lang="en-US" sz="4200" b="1" kern="1200" dirty="0">
              <a:solidFill>
                <a:schemeClr val="tx1"/>
              </a:solidFill>
              <a:ea typeface="Open Sans SemiCondensed Light" pitchFamily="2" charset="0"/>
              <a:cs typeface="Open Sans SemiCondensed Light" pitchFamily="2" charset="0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DD9CF5E-C8E3-459C-12EC-77D6DDE79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00415D3-CF17-2821-5DC4-61A9B01ED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395604"/>
            <a:ext cx="1721482" cy="7200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07F5B6-3BC7-F569-844C-F99A5B9E0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2E2242E3-3C47-482A-56D8-745C8D2C610B}"/>
              </a:ext>
            </a:extLst>
          </p:cNvPr>
          <p:cNvSpPr/>
          <p:nvPr/>
        </p:nvSpPr>
        <p:spPr>
          <a:xfrm>
            <a:off x="9366308" y="3649211"/>
            <a:ext cx="2574642" cy="50753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A33EDFEE-7A13-CF9B-675E-31DAA27F72E7}"/>
              </a:ext>
            </a:extLst>
          </p:cNvPr>
          <p:cNvSpPr/>
          <p:nvPr/>
        </p:nvSpPr>
        <p:spPr>
          <a:xfrm>
            <a:off x="5146640" y="2547457"/>
            <a:ext cx="3800219" cy="81233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D042E6A4-D7DA-B07F-F939-55989EE7D3D7}"/>
              </a:ext>
            </a:extLst>
          </p:cNvPr>
          <p:cNvSpPr/>
          <p:nvPr/>
        </p:nvSpPr>
        <p:spPr>
          <a:xfrm>
            <a:off x="201333" y="2547457"/>
            <a:ext cx="4509085" cy="1642844"/>
          </a:xfrm>
          <a:prstGeom prst="roundRect">
            <a:avLst>
              <a:gd name="adj" fmla="val 12327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8020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1633A1-701E-414E-21DA-E408263F7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11B56F06-A782-7295-4F4C-2BA0CDF2A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E220D090-B398-AC6B-9246-47C4D7C588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E20338EC-C9B2-40B9-A3F3-5300D5B77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B5FDB-F2AB-DC49-10BD-2AFD4A7104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561" y="250257"/>
            <a:ext cx="10168128" cy="1179576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de-DE" sz="4200" b="1" dirty="0">
                <a:ea typeface="Open Sans SemiCondensed Light" pitchFamily="2" charset="0"/>
                <a:cs typeface="Open Sans SemiCondensed Light" pitchFamily="2" charset="0"/>
              </a:rPr>
              <a:t>Financing Instruments </a:t>
            </a:r>
            <a:r>
              <a:rPr lang="de-DE" sz="4200" b="1" dirty="0" err="1">
                <a:ea typeface="Open Sans SemiCondensed Light" pitchFamily="2" charset="0"/>
                <a:cs typeface="Open Sans SemiCondensed Light" pitchFamily="2" charset="0"/>
              </a:rPr>
              <a:t>for</a:t>
            </a:r>
            <a:br>
              <a:rPr lang="de-DE" sz="4200" b="1" dirty="0">
                <a:ea typeface="Open Sans SemiCondensed Light" pitchFamily="2" charset="0"/>
                <a:cs typeface="Open Sans SemiCondensed Light" pitchFamily="2" charset="0"/>
              </a:rPr>
            </a:br>
            <a:r>
              <a:rPr lang="de-DE" sz="4200" b="1" dirty="0">
                <a:ea typeface="Open Sans SemiCondensed Light" pitchFamily="2" charset="0"/>
                <a:cs typeface="Open Sans SemiCondensed Light" pitchFamily="2" charset="0"/>
              </a:rPr>
              <a:t>Building </a:t>
            </a:r>
            <a:r>
              <a:rPr lang="de-DE" sz="4200" b="1" dirty="0" err="1">
                <a:ea typeface="Open Sans SemiCondensed Light" pitchFamily="2" charset="0"/>
                <a:cs typeface="Open Sans SemiCondensed Light" pitchFamily="2" charset="0"/>
              </a:rPr>
              <a:t>Decarbonization</a:t>
            </a:r>
            <a:endParaRPr lang="en-US" sz="4200" b="1" kern="1200" dirty="0">
              <a:solidFill>
                <a:schemeClr val="tx1"/>
              </a:solidFill>
              <a:ea typeface="Open Sans SemiCondensed Light" pitchFamily="2" charset="0"/>
              <a:cs typeface="Open Sans SemiCondensed Light" pitchFamily="2" charset="0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4DD9CF5E-C8E3-459C-12EC-77D6DDE79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900415D3-CF17-2821-5DC4-61A9B01ED3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395604"/>
            <a:ext cx="1721482" cy="7200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07F5B6-3BC7-F569-844C-F99A5B9E0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3F8047-AB94-6BB2-B471-63FD2658E6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19" y="1814841"/>
            <a:ext cx="11638714" cy="453105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68925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3B4D6C-9E6F-1617-3C37-700D6B3A4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59E21756-2231-C431-9989-8363CF522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67BC54B4-84B8-3464-8583-A8268E6E0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F31A2BC-65D6-6688-FFF4-85C3E11C0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09DF67-7BF4-CCA3-2DE4-6CBEDB5A5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BEDD68-CF7D-416E-D5B5-BD4BECC656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4768" y="2184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GB" sz="4400" b="1" dirty="0"/>
              <a:t>CoolLIFE</a:t>
            </a:r>
            <a:endParaRPr lang="en-US" sz="4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4282C56-9656-29BA-EE20-0240784406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294004"/>
            <a:ext cx="1721482" cy="720000"/>
          </a:xfrm>
          <a:prstGeom prst="rect">
            <a:avLst/>
          </a:prstGeom>
        </p:spPr>
      </p:pic>
      <p:sp>
        <p:nvSpPr>
          <p:cNvPr id="108" name="Slide Number Placeholder 107">
            <a:extLst>
              <a:ext uri="{FF2B5EF4-FFF2-40B4-BE49-F238E27FC236}">
                <a16:creationId xmlns:a16="http://schemas.microsoft.com/office/drawing/2014/main" id="{8D340CF4-527B-9BB4-4C0E-9E65B8335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94484C-3D4D-6204-AADD-8426D7E39B4A}"/>
              </a:ext>
            </a:extLst>
          </p:cNvPr>
          <p:cNvSpPr txBox="1"/>
          <p:nvPr/>
        </p:nvSpPr>
        <p:spPr>
          <a:xfrm>
            <a:off x="641820" y="1584016"/>
            <a:ext cx="109126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Ø"/>
              <a:defRPr/>
            </a:pPr>
            <a:r>
              <a:rPr lang="en-GB" sz="2200" b="1" dirty="0"/>
              <a:t>CoolLIFE Tool: </a:t>
            </a:r>
            <a:r>
              <a:rPr lang="en-GB" sz="2200" dirty="0">
                <a:hlinkClick r:id="rId3"/>
              </a:rPr>
              <a:t>https://tool.coollifeproject.eu/map</a:t>
            </a:r>
            <a:r>
              <a:rPr lang="en-GB" sz="2200" dirty="0"/>
              <a:t>  </a:t>
            </a:r>
          </a:p>
        </p:txBody>
      </p:sp>
      <p:pic>
        <p:nvPicPr>
          <p:cNvPr id="10" name="Picture 10" descr="CoolLIFE | e-think">
            <a:extLst>
              <a:ext uri="{FF2B5EF4-FFF2-40B4-BE49-F238E27FC236}">
                <a16:creationId xmlns:a16="http://schemas.microsoft.com/office/drawing/2014/main" id="{4FBC434B-B93F-67F5-2D5B-73F9DD84E7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474" y="199876"/>
            <a:ext cx="2161752" cy="129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1E7050E-11D3-F154-9D99-1A995B7CD5C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8192"/>
          <a:stretch/>
        </p:blipFill>
        <p:spPr>
          <a:xfrm>
            <a:off x="498834" y="1940751"/>
            <a:ext cx="10555325" cy="485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98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41B993-5CC0-9837-1085-EBF4D05AB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7C5312E0-99CA-14B7-C103-644154A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24BD27C8-632D-8083-29E1-E1EAF1A3E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74C376BD-BD4A-97A7-7276-34F670DAB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114E91-922E-2C9C-822E-22586B692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38760-0D34-8725-19A3-531B4EB9D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4768" y="2184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GB" sz="4400" b="1" dirty="0"/>
              <a:t>CoolLIFE</a:t>
            </a:r>
            <a:endParaRPr lang="en-US" sz="4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3215A8E3-94D1-5F11-784E-E12256095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294004"/>
            <a:ext cx="1721482" cy="720000"/>
          </a:xfrm>
          <a:prstGeom prst="rect">
            <a:avLst/>
          </a:prstGeom>
        </p:spPr>
      </p:pic>
      <p:sp>
        <p:nvSpPr>
          <p:cNvPr id="108" name="Slide Number Placeholder 107">
            <a:extLst>
              <a:ext uri="{FF2B5EF4-FFF2-40B4-BE49-F238E27FC236}">
                <a16:creationId xmlns:a16="http://schemas.microsoft.com/office/drawing/2014/main" id="{0C2B0BF3-FF7B-E06E-F136-B003B7B00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85F432-3FF6-8C92-E241-A9583E17CED1}"/>
              </a:ext>
            </a:extLst>
          </p:cNvPr>
          <p:cNvSpPr txBox="1"/>
          <p:nvPr/>
        </p:nvSpPr>
        <p:spPr>
          <a:xfrm>
            <a:off x="641820" y="1584016"/>
            <a:ext cx="109126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Ø"/>
              <a:defRPr/>
            </a:pPr>
            <a:r>
              <a:rPr lang="en-GB" sz="2200" b="1" dirty="0"/>
              <a:t>CoolLIFE Knowledge Hub &amp; Resources: </a:t>
            </a:r>
            <a:r>
              <a:rPr lang="en-GB" sz="2200" dirty="0">
                <a:hlinkClick r:id="rId3"/>
              </a:rPr>
              <a:t>https://coollife.revolve.media/</a:t>
            </a:r>
            <a:r>
              <a:rPr lang="en-GB" sz="2200" dirty="0"/>
              <a:t>   </a:t>
            </a:r>
          </a:p>
        </p:txBody>
      </p:sp>
      <p:pic>
        <p:nvPicPr>
          <p:cNvPr id="10" name="Picture 10" descr="CoolLIFE | e-think">
            <a:extLst>
              <a:ext uri="{FF2B5EF4-FFF2-40B4-BE49-F238E27FC236}">
                <a16:creationId xmlns:a16="http://schemas.microsoft.com/office/drawing/2014/main" id="{C0C2C49E-2054-D0A7-0FBC-CA6AF4A82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474" y="199876"/>
            <a:ext cx="2161752" cy="129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A99DCE-2222-BF71-0352-A5D0D0A8EF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2128197"/>
            <a:ext cx="9055347" cy="470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4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82906B-61A3-CD70-D1A9-1F8CDB83D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87CD9727-AFFD-A6B7-D633-01BC38C4F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894450AD-4EAD-F060-21F6-33FB4BB88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1595294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2E5974CF-DA0B-D77B-F3EC-207330D8F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1588172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72251A-3A72-7FA1-64D6-626C275CB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40282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B5CD48-80A2-F427-BEE2-86DEFD985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4768" y="2184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GB" sz="4400" b="1" dirty="0"/>
              <a:t>RHC </a:t>
            </a:r>
            <a:r>
              <a:rPr lang="en-GB" sz="4400" b="1" dirty="0" err="1"/>
              <a:t>Accelator</a:t>
            </a:r>
            <a:endParaRPr lang="en-US" sz="4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05F9C9E2-2D2D-E966-03F7-AF756867F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53" y="294004"/>
            <a:ext cx="1721482" cy="720000"/>
          </a:xfrm>
          <a:prstGeom prst="rect">
            <a:avLst/>
          </a:prstGeom>
        </p:spPr>
      </p:pic>
      <p:sp>
        <p:nvSpPr>
          <p:cNvPr id="108" name="Slide Number Placeholder 107">
            <a:extLst>
              <a:ext uri="{FF2B5EF4-FFF2-40B4-BE49-F238E27FC236}">
                <a16:creationId xmlns:a16="http://schemas.microsoft.com/office/drawing/2014/main" id="{330708A0-03BB-B387-9E73-E48BBCE4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AE2C0D-358D-455E-B7B4-2BA280FC8E87}" type="slidenum">
              <a:rPr kumimoji="0" lang="de-AT" sz="1200" b="0" i="0" u="none" strike="noStrike" kern="1200" cap="none" spc="0" normalizeH="0" baseline="0" noProof="0" smtClean="0">
                <a:ln>
                  <a:noFill/>
                </a:ln>
                <a:solidFill>
                  <a:srgbClr val="0C3558">
                    <a:tint val="75000"/>
                  </a:srgbClr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de-AT" sz="1200" b="0" i="0" u="none" strike="noStrike" kern="1200" cap="none" spc="0" normalizeH="0" baseline="0" noProof="0">
              <a:ln>
                <a:noFill/>
              </a:ln>
              <a:solidFill>
                <a:srgbClr val="0C3558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980F04-DF71-A156-2EA4-2CF3CE30378F}"/>
              </a:ext>
            </a:extLst>
          </p:cNvPr>
          <p:cNvSpPr txBox="1"/>
          <p:nvPr/>
        </p:nvSpPr>
        <p:spPr>
          <a:xfrm>
            <a:off x="641820" y="1584016"/>
            <a:ext cx="109126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Ø"/>
              <a:defRPr/>
            </a:pPr>
            <a:r>
              <a:rPr lang="en-GB" sz="2200" b="1" dirty="0"/>
              <a:t>Repository of Funding Schemes: </a:t>
            </a:r>
            <a:r>
              <a:rPr lang="en-GB" sz="2200" dirty="0"/>
              <a:t>https://www.rhc-platform.org/about-us/rhc-accelerator/funding-scheme-catalogue/</a:t>
            </a:r>
          </a:p>
        </p:txBody>
      </p:sp>
      <p:pic>
        <p:nvPicPr>
          <p:cNvPr id="10" name="Picture 10" descr="CoolLIFE | e-think">
            <a:extLst>
              <a:ext uri="{FF2B5EF4-FFF2-40B4-BE49-F238E27FC236}">
                <a16:creationId xmlns:a16="http://schemas.microsoft.com/office/drawing/2014/main" id="{54617A63-71F9-EEDF-EEBB-A088E6A20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474" y="199876"/>
            <a:ext cx="2161752" cy="129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F18F98E-96ED-78BA-6DAB-22D885FF0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4398" y="2374538"/>
            <a:ext cx="8385971" cy="428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3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-think">
      <a:dk1>
        <a:srgbClr val="0C3558"/>
      </a:dk1>
      <a:lt1>
        <a:sysClr val="window" lastClr="FFFFFF"/>
      </a:lt1>
      <a:dk2>
        <a:srgbClr val="262626"/>
      </a:dk2>
      <a:lt2>
        <a:srgbClr val="8BB5D8"/>
      </a:lt2>
      <a:accent1>
        <a:srgbClr val="326565"/>
      </a:accent1>
      <a:accent2>
        <a:srgbClr val="176AB0"/>
      </a:accent2>
      <a:accent3>
        <a:srgbClr val="80B3B3"/>
      </a:accent3>
      <a:accent4>
        <a:srgbClr val="8D192B"/>
      </a:accent4>
      <a:accent5>
        <a:srgbClr val="E89546"/>
      </a:accent5>
      <a:accent6>
        <a:srgbClr val="FFD400"/>
      </a:accent6>
      <a:hlink>
        <a:srgbClr val="8D192B"/>
      </a:hlink>
      <a:folHlink>
        <a:srgbClr val="DC143C"/>
      </a:folHlink>
    </a:clrScheme>
    <a:fontScheme name="Custom 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e-think">
      <a:dk1>
        <a:srgbClr val="0C3558"/>
      </a:dk1>
      <a:lt1>
        <a:sysClr val="window" lastClr="FFFFFF"/>
      </a:lt1>
      <a:dk2>
        <a:srgbClr val="262626"/>
      </a:dk2>
      <a:lt2>
        <a:srgbClr val="8BB5D8"/>
      </a:lt2>
      <a:accent1>
        <a:srgbClr val="326565"/>
      </a:accent1>
      <a:accent2>
        <a:srgbClr val="176AB0"/>
      </a:accent2>
      <a:accent3>
        <a:srgbClr val="80B3B3"/>
      </a:accent3>
      <a:accent4>
        <a:srgbClr val="8D192B"/>
      </a:accent4>
      <a:accent5>
        <a:srgbClr val="E89546"/>
      </a:accent5>
      <a:accent6>
        <a:srgbClr val="FFD400"/>
      </a:accent6>
      <a:hlink>
        <a:srgbClr val="8D192B"/>
      </a:hlink>
      <a:folHlink>
        <a:srgbClr val="DC143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e2426e5-3964-45be-a768-17b17c2c4dff" xsi:nil="true"/>
    <lcf76f155ced4ddcb4097134ff3c332f xmlns="9afee001-31c9-4e9a-b3e0-081a8a4dfeb0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E8D967E016FE14FA8C94CC7C8F6883D" ma:contentTypeVersion="17" ma:contentTypeDescription="Ein neues Dokument erstellen." ma:contentTypeScope="" ma:versionID="2fd1bea95520d2e67119d56cb176e223">
  <xsd:schema xmlns:xsd="http://www.w3.org/2001/XMLSchema" xmlns:xs="http://www.w3.org/2001/XMLSchema" xmlns:p="http://schemas.microsoft.com/office/2006/metadata/properties" xmlns:ns2="9afee001-31c9-4e9a-b3e0-081a8a4dfeb0" xmlns:ns3="ee2426e5-3964-45be-a768-17b17c2c4dff" targetNamespace="http://schemas.microsoft.com/office/2006/metadata/properties" ma:root="true" ma:fieldsID="fbfeedd4c656718d78719820baf8e1b0" ns2:_="" ns3:_="">
    <xsd:import namespace="9afee001-31c9-4e9a-b3e0-081a8a4dfeb0"/>
    <xsd:import namespace="ee2426e5-3964-45be-a768-17b17c2c4df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3:TaxCatchAll" minOccurs="0"/>
                <xsd:element ref="ns2:lcf76f155ced4ddcb4097134ff3c332f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fee001-31c9-4e9a-b3e0-081a8a4dfe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20" nillable="true" ma:taxonomy="true" ma:internalName="lcf76f155ced4ddcb4097134ff3c332f" ma:taxonomyFieldName="MediaServiceImageTags" ma:displayName="Bildmarkierungen" ma:readOnly="false" ma:fieldId="{5cf76f15-5ced-4ddc-b409-7134ff3c332f}" ma:taxonomyMulti="true" ma:sspId="6eb20c4f-c5c2-492b-9954-d638c64bfe9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2426e5-3964-45be-a768-17b17c2c4dff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98d97e62-b694-40cb-b4f2-64cc3608efeb}" ma:internalName="TaxCatchAll" ma:showField="CatchAllData" ma:web="ee2426e5-3964-45be-a768-17b17c2c4df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5DB00C-0C38-4593-B436-39ADD8D1A4B1}">
  <ds:schemaRefs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9afee001-31c9-4e9a-b3e0-081a8a4dfeb0"/>
    <ds:schemaRef ds:uri="http://www.w3.org/XML/1998/namespace"/>
    <ds:schemaRef ds:uri="http://purl.org/dc/dcmitype/"/>
    <ds:schemaRef ds:uri="http://schemas.microsoft.com/office/infopath/2007/PartnerControls"/>
    <ds:schemaRef ds:uri="http://schemas.microsoft.com/office/2006/documentManagement/types"/>
    <ds:schemaRef ds:uri="ee2426e5-3964-45be-a768-17b17c2c4dff"/>
  </ds:schemaRefs>
</ds:datastoreItem>
</file>

<file path=customXml/itemProps2.xml><?xml version="1.0" encoding="utf-8"?>
<ds:datastoreItem xmlns:ds="http://schemas.openxmlformats.org/officeDocument/2006/customXml" ds:itemID="{52E9D964-F1E6-4157-9E3E-26D2C009AD4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1B3EB5-AF97-4491-A744-C0D092F3D2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afee001-31c9-4e9a-b3e0-081a8a4dfeb0"/>
    <ds:schemaRef ds:uri="ee2426e5-3964-45be-a768-17b17c2c4df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333</Words>
  <Application>Microsoft Office PowerPoint</Application>
  <PresentationFormat>Widescreen</PresentationFormat>
  <Paragraphs>61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Open Sans SemiCondensed Light</vt:lpstr>
      <vt:lpstr>Wingdings</vt:lpstr>
      <vt:lpstr>Office Theme</vt:lpstr>
      <vt:lpstr>1_Office Theme</vt:lpstr>
      <vt:lpstr>Tools and data to decarbonize cities: Citiwatts, CoolLIFE and an EU-27 Mapping of Financing Schemes</vt:lpstr>
      <vt:lpstr>Table of contents</vt:lpstr>
      <vt:lpstr>Financing as a main barrier</vt:lpstr>
      <vt:lpstr>Mapping Overview</vt:lpstr>
      <vt:lpstr>Types of Instrument and Sectors</vt:lpstr>
      <vt:lpstr>Financing Instruments for Building Decarbonization</vt:lpstr>
      <vt:lpstr>CoolLIFE</vt:lpstr>
      <vt:lpstr>CoolLIFE</vt:lpstr>
      <vt:lpstr>RHC Accelator</vt:lpstr>
      <vt:lpstr>Download the full Mapping of  Financing Instruments</vt:lpstr>
      <vt:lpstr>SAPHEA</vt:lpstr>
      <vt:lpstr>Please give us your feedback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IFC - Shallow Geothermal Planning, Business Models, Financing, and Policy</dc:title>
  <dc:creator>Giulia Conforto</dc:creator>
  <cp:lastModifiedBy>Giulia Conforto</cp:lastModifiedBy>
  <cp:revision>65</cp:revision>
  <dcterms:created xsi:type="dcterms:W3CDTF">2022-04-08T15:40:07Z</dcterms:created>
  <dcterms:modified xsi:type="dcterms:W3CDTF">2024-11-19T08:08:29Z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0x0101007E8D967E016FE14FA8C94CC7C8F6883D</vt:lpwstr>
  </property>
  <property fmtid="{D5CDD505-2E9C-101B-9397-08002B2CF9AE}" pid="3" name="MediaServiceImageTags">
    <vt:lpwstr/>
  </property>
</Properties>
</file>

<file path=docProps/thumbnail.jpeg>
</file>